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2.xml" ContentType="application/vnd.openxmlformats-officedocument.presentationml.notesSlide+xml"/>
  <Override PartName="/ppt/tags/tag5.xml" ContentType="application/vnd.openxmlformats-officedocument.presentationml.tags+xml"/>
  <Override PartName="/ppt/notesSlides/notesSlide3.xml" ContentType="application/vnd.openxmlformats-officedocument.presentationml.notesSlide+xml"/>
  <Override PartName="/ppt/tags/tag6.xml" ContentType="application/vnd.openxmlformats-officedocument.presentationml.tags+xml"/>
  <Override PartName="/ppt/notesSlides/notesSlide4.xml" ContentType="application/vnd.openxmlformats-officedocument.presentationml.notesSlide+xml"/>
  <Override PartName="/ppt/tags/tag7.xml" ContentType="application/vnd.openxmlformats-officedocument.presentationml.tags+xml"/>
  <Override PartName="/ppt/notesSlides/notesSlide5.xml" ContentType="application/vnd.openxmlformats-officedocument.presentationml.notesSlid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6.xml" ContentType="application/vnd.openxmlformats-officedocument.presentationml.notesSlide+xml"/>
  <Override PartName="/ppt/tags/tag11.xml" ContentType="application/vnd.openxmlformats-officedocument.presentationml.tags+xml"/>
  <Override PartName="/ppt/notesSlides/notesSlide7.xml" ContentType="application/vnd.openxmlformats-officedocument.presentationml.notesSlide+xml"/>
  <Override PartName="/ppt/tags/tag12.xml" ContentType="application/vnd.openxmlformats-officedocument.presentationml.tags+xml"/>
  <Override PartName="/ppt/notesSlides/notesSlide8.xml" ContentType="application/vnd.openxmlformats-officedocument.presentationml.notesSlide+xml"/>
  <Override PartName="/ppt/tags/tag13.xml" ContentType="application/vnd.openxmlformats-officedocument.presentationml.tags+xml"/>
  <Override PartName="/ppt/notesSlides/notesSlide9.xml" ContentType="application/vnd.openxmlformats-officedocument.presentationml.notesSlide+xml"/>
  <Override PartName="/ppt/tags/tag14.xml" ContentType="application/vnd.openxmlformats-officedocument.presentationml.tags+xml"/>
  <Override PartName="/ppt/notesSlides/notesSlide10.xml" ContentType="application/vnd.openxmlformats-officedocument.presentationml.notesSlide+xml"/>
  <Override PartName="/ppt/tags/tag15.xml" ContentType="application/vnd.openxmlformats-officedocument.presentationml.tags+xml"/>
  <Override PartName="/ppt/notesSlides/notesSlide11.xml" ContentType="application/vnd.openxmlformats-officedocument.presentationml.notesSlide+xml"/>
  <Override PartName="/ppt/tags/tag16.xml" ContentType="application/vnd.openxmlformats-officedocument.presentationml.tags+xml"/>
  <Override PartName="/ppt/notesSlides/notesSlide12.xml" ContentType="application/vnd.openxmlformats-officedocument.presentationml.notesSlide+xml"/>
  <Override PartName="/ppt/tags/tag17.xml" ContentType="application/vnd.openxmlformats-officedocument.presentationml.tags+xml"/>
  <Override PartName="/ppt/notesSlides/notesSlide13.xml" ContentType="application/vnd.openxmlformats-officedocument.presentationml.notesSlide+xml"/>
  <Override PartName="/ppt/tags/tag18.xml" ContentType="application/vnd.openxmlformats-officedocument.presentationml.tags+xml"/>
  <Override PartName="/ppt/notesSlides/notesSlide14.xml" ContentType="application/vnd.openxmlformats-officedocument.presentationml.notesSlide+xml"/>
  <Override PartName="/ppt/tags/tag19.xml" ContentType="application/vnd.openxmlformats-officedocument.presentationml.tags+xml"/>
  <Override PartName="/ppt/notesSlides/notesSlide15.xml" ContentType="application/vnd.openxmlformats-officedocument.presentationml.notesSlide+xml"/>
  <Override PartName="/ppt/tags/tag20.xml" ContentType="application/vnd.openxmlformats-officedocument.presentationml.tags+xml"/>
  <Override PartName="/ppt/notesSlides/notesSlide16.xml" ContentType="application/vnd.openxmlformats-officedocument.presentationml.notesSlide+xml"/>
  <Override PartName="/ppt/tags/tag21.xml" ContentType="application/vnd.openxmlformats-officedocument.presentationml.tags+xml"/>
  <Override PartName="/ppt/notesSlides/notesSlide17.xml" ContentType="application/vnd.openxmlformats-officedocument.presentationml.notesSlide+xml"/>
  <Override PartName="/ppt/tags/tag22.xml" ContentType="application/vnd.openxmlformats-officedocument.presentationml.tags+xml"/>
  <Override PartName="/ppt/notesSlides/notesSlide18.xml" ContentType="application/vnd.openxmlformats-officedocument.presentationml.notesSlide+xml"/>
  <Override PartName="/ppt/tags/tag23.xml" ContentType="application/vnd.openxmlformats-officedocument.presentationml.tags+xml"/>
  <Override PartName="/ppt/notesSlides/notesSlide19.xml" ContentType="application/vnd.openxmlformats-officedocument.presentationml.notesSlide+xml"/>
  <Override PartName="/ppt/tags/tag24.xml" ContentType="application/vnd.openxmlformats-officedocument.presentationml.tags+xml"/>
  <Override PartName="/ppt/notesSlides/notesSlide20.xml" ContentType="application/vnd.openxmlformats-officedocument.presentationml.notesSlide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notesSlides/notesSlide21.xml" ContentType="application/vnd.openxmlformats-officedocument.presentationml.notesSlide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ink/ink1.xml" ContentType="application/inkml+xml"/>
  <Override PartName="/ppt/ink/ink2.xml" ContentType="application/inkml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notesSlides/notesSlide22.xml" ContentType="application/vnd.openxmlformats-officedocument.presentationml.notesSlide+xml"/>
  <Override PartName="/ppt/tags/tag31.xml" ContentType="application/vnd.openxmlformats-officedocument.presentationml.tags+xml"/>
  <Override PartName="/ppt/notesSlides/notesSlide23.xml" ContentType="application/vnd.openxmlformats-officedocument.presentationml.notesSlide+xml"/>
  <Override PartName="/ppt/tags/tag32.xml" ContentType="application/vnd.openxmlformats-officedocument.presentationml.tags+xml"/>
  <Override PartName="/ppt/notesSlides/notesSlide24.xml" ContentType="application/vnd.openxmlformats-officedocument.presentationml.notesSlide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notesSlides/notesSlide25.xml" ContentType="application/vnd.openxmlformats-officedocument.presentationml.notesSlide+xml"/>
  <Override PartName="/ppt/tags/tag38.xml" ContentType="application/vnd.openxmlformats-officedocument.presentationml.tags+xml"/>
  <Override PartName="/ppt/notesSlides/notesSlide26.xml" ContentType="application/vnd.openxmlformats-officedocument.presentationml.notesSlide+xml"/>
  <Override PartName="/ppt/tags/tag39.xml" ContentType="application/vnd.openxmlformats-officedocument.presentationml.tags+xml"/>
  <Override PartName="/ppt/notesSlides/notesSlide27.xml" ContentType="application/vnd.openxmlformats-officedocument.presentationml.notesSlide+xml"/>
  <Override PartName="/ppt/tags/tag40.xml" ContentType="application/vnd.openxmlformats-officedocument.presentationml.tags+xml"/>
  <Override PartName="/ppt/notesSlides/notesSlide28.xml" ContentType="application/vnd.openxmlformats-officedocument.presentationml.notesSlide+xml"/>
  <Override PartName="/ppt/tags/tag41.xml" ContentType="application/vnd.openxmlformats-officedocument.presentationml.tags+xml"/>
  <Override PartName="/ppt/notesSlides/notesSlide29.xml" ContentType="application/vnd.openxmlformats-officedocument.presentationml.notesSlide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notesSlides/notesSlide30.xml" ContentType="application/vnd.openxmlformats-officedocument.presentationml.notesSlide+xml"/>
  <Override PartName="/ppt/tags/tag45.xml" ContentType="application/vnd.openxmlformats-officedocument.presentationml.tags+xml"/>
  <Override PartName="/ppt/notesSlides/notesSlide31.xml" ContentType="application/vnd.openxmlformats-officedocument.presentationml.notesSlide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notesSlides/notesSlide32.xml" ContentType="application/vnd.openxmlformats-officedocument.presentationml.notesSlide+xml"/>
  <Override PartName="/ppt/tags/tag49.xml" ContentType="application/vnd.openxmlformats-officedocument.presentationml.tags+xml"/>
  <Override PartName="/ppt/notesSlides/notesSlide33.xml" ContentType="application/vnd.openxmlformats-officedocument.presentationml.notesSlide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notesSlides/notesSlide34.xml" ContentType="application/vnd.openxmlformats-officedocument.presentationml.notesSlide+xml"/>
  <Override PartName="/ppt/tags/tag54.xml" ContentType="application/vnd.openxmlformats-officedocument.presentationml.tags+xml"/>
  <Override PartName="/ppt/notesSlides/notesSlide35.xml" ContentType="application/vnd.openxmlformats-officedocument.presentationml.notesSlide+xml"/>
  <Override PartName="/ppt/ink/ink3.xml" ContentType="application/inkml+xml"/>
  <Override PartName="/ppt/ink/ink4.xml" ContentType="application/inkml+xml"/>
  <Override PartName="/ppt/tags/tag55.xml" ContentType="application/vnd.openxmlformats-officedocument.presentationml.tags+xml"/>
  <Override PartName="/ppt/notesSlides/notesSlide36.xml" ContentType="application/vnd.openxmlformats-officedocument.presentationml.notesSlide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notesSlides/notesSlide37.xml" ContentType="application/vnd.openxmlformats-officedocument.presentationml.notesSlide+xml"/>
  <Override PartName="/ppt/tags/tag59.xml" ContentType="application/vnd.openxmlformats-officedocument.presentationml.tags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90" r:id="rId1"/>
  </p:sldMasterIdLst>
  <p:notesMasterIdLst>
    <p:notesMasterId r:id="rId71"/>
  </p:notesMasterIdLst>
  <p:handoutMasterIdLst>
    <p:handoutMasterId r:id="rId72"/>
  </p:handoutMasterIdLst>
  <p:sldIdLst>
    <p:sldId id="560" r:id="rId2"/>
    <p:sldId id="561" r:id="rId3"/>
    <p:sldId id="562" r:id="rId4"/>
    <p:sldId id="563" r:id="rId5"/>
    <p:sldId id="564" r:id="rId6"/>
    <p:sldId id="565" r:id="rId7"/>
    <p:sldId id="566" r:id="rId8"/>
    <p:sldId id="567" r:id="rId9"/>
    <p:sldId id="568" r:id="rId10"/>
    <p:sldId id="569" r:id="rId11"/>
    <p:sldId id="570" r:id="rId12"/>
    <p:sldId id="571" r:id="rId13"/>
    <p:sldId id="572" r:id="rId14"/>
    <p:sldId id="573" r:id="rId15"/>
    <p:sldId id="574" r:id="rId16"/>
    <p:sldId id="575" r:id="rId17"/>
    <p:sldId id="576" r:id="rId18"/>
    <p:sldId id="577" r:id="rId19"/>
    <p:sldId id="578" r:id="rId20"/>
    <p:sldId id="579" r:id="rId21"/>
    <p:sldId id="580" r:id="rId22"/>
    <p:sldId id="581" r:id="rId23"/>
    <p:sldId id="582" r:id="rId24"/>
    <p:sldId id="583" r:id="rId25"/>
    <p:sldId id="584" r:id="rId26"/>
    <p:sldId id="585" r:id="rId27"/>
    <p:sldId id="586" r:id="rId28"/>
    <p:sldId id="587" r:id="rId29"/>
    <p:sldId id="627" r:id="rId30"/>
    <p:sldId id="588" r:id="rId31"/>
    <p:sldId id="589" r:id="rId32"/>
    <p:sldId id="590" r:id="rId33"/>
    <p:sldId id="591" r:id="rId34"/>
    <p:sldId id="592" r:id="rId35"/>
    <p:sldId id="593" r:id="rId36"/>
    <p:sldId id="594" r:id="rId37"/>
    <p:sldId id="595" r:id="rId38"/>
    <p:sldId id="596" r:id="rId39"/>
    <p:sldId id="597" r:id="rId40"/>
    <p:sldId id="598" r:id="rId41"/>
    <p:sldId id="599" r:id="rId42"/>
    <p:sldId id="600" r:id="rId43"/>
    <p:sldId id="601" r:id="rId44"/>
    <p:sldId id="602" r:id="rId45"/>
    <p:sldId id="603" r:id="rId46"/>
    <p:sldId id="604" r:id="rId47"/>
    <p:sldId id="605" r:id="rId48"/>
    <p:sldId id="606" r:id="rId49"/>
    <p:sldId id="607" r:id="rId50"/>
    <p:sldId id="608" r:id="rId51"/>
    <p:sldId id="609" r:id="rId52"/>
    <p:sldId id="610" r:id="rId53"/>
    <p:sldId id="611" r:id="rId54"/>
    <p:sldId id="612" r:id="rId55"/>
    <p:sldId id="613" r:id="rId56"/>
    <p:sldId id="614" r:id="rId57"/>
    <p:sldId id="615" r:id="rId58"/>
    <p:sldId id="616" r:id="rId59"/>
    <p:sldId id="617" r:id="rId60"/>
    <p:sldId id="618" r:id="rId61"/>
    <p:sldId id="619" r:id="rId62"/>
    <p:sldId id="620" r:id="rId63"/>
    <p:sldId id="621" r:id="rId64"/>
    <p:sldId id="622" r:id="rId65"/>
    <p:sldId id="623" r:id="rId66"/>
    <p:sldId id="624" r:id="rId67"/>
    <p:sldId id="625" r:id="rId68"/>
    <p:sldId id="626" r:id="rId69"/>
    <p:sldId id="628" r:id="rId70"/>
  </p:sldIdLst>
  <p:sldSz cx="12192000" cy="6858000"/>
  <p:notesSz cx="7099300" cy="10234613"/>
  <p:embeddedFontLst>
    <p:embeddedFont>
      <p:font typeface="Calibri" panose="020F0502020204030204" pitchFamily="34" charset="0"/>
      <p:regular r:id="rId73"/>
      <p:bold r:id="rId74"/>
      <p:italic r:id="rId75"/>
      <p:boldItalic r:id="rId76"/>
    </p:embeddedFont>
    <p:embeddedFont>
      <p:font typeface="Calibri Light" panose="020F0302020204030204" pitchFamily="34" charset="0"/>
      <p:regular r:id="rId77"/>
      <p:italic r:id="rId78"/>
    </p:embeddedFont>
    <p:embeddedFont>
      <p:font typeface="Cambria" panose="02040503050406030204" pitchFamily="18" charset="0"/>
      <p:regular r:id="rId79"/>
      <p:bold r:id="rId80"/>
      <p:italic r:id="rId81"/>
      <p:boldItalic r:id="rId82"/>
    </p:embeddedFont>
    <p:embeddedFont>
      <p:font typeface="Cambria Math" panose="02040503050406030204" pitchFamily="18" charset="0"/>
      <p:regular r:id="rId83"/>
    </p:embeddedFont>
  </p:embeddedFontLst>
  <p:custDataLst>
    <p:tags r:id="rId84"/>
  </p:custDataLst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sz="14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sz="14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sz="14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sz="14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sz="14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400"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sz="1400"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sz="1400"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sz="1400"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8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5" userDrawn="1">
          <p15:clr>
            <a:srgbClr val="A4A3A4"/>
          </p15:clr>
        </p15:guide>
        <p15:guide id="2" pos="2237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3333FF"/>
    <a:srgbClr val="FF3300"/>
    <a:srgbClr val="FFFFFF"/>
    <a:srgbClr val="2EDE54"/>
    <a:srgbClr val="E6E6E6"/>
    <a:srgbClr val="FFCCFF"/>
    <a:srgbClr val="FFFF66"/>
    <a:srgbClr val="DDDD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75" autoAdjust="0"/>
    <p:restoredTop sz="89069" autoAdjust="0"/>
  </p:normalViewPr>
  <p:slideViewPr>
    <p:cSldViewPr>
      <p:cViewPr varScale="1">
        <p:scale>
          <a:sx n="96" d="100"/>
          <a:sy n="96" d="100"/>
        </p:scale>
        <p:origin x="60" y="1520"/>
      </p:cViewPr>
      <p:guideLst>
        <p:guide orient="horz" pos="3884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0" d="100"/>
        <a:sy n="60" d="100"/>
      </p:scale>
      <p:origin x="0" y="0"/>
    </p:cViewPr>
  </p:sorterViewPr>
  <p:notesViewPr>
    <p:cSldViewPr>
      <p:cViewPr varScale="1">
        <p:scale>
          <a:sx n="82" d="100"/>
          <a:sy n="82" d="100"/>
        </p:scale>
        <p:origin x="3972" y="78"/>
      </p:cViewPr>
      <p:guideLst>
        <p:guide orient="horz" pos="3225"/>
        <p:guide pos="2237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font" Target="fonts/font4.fntdata"/><Relationship Id="rId84" Type="http://schemas.openxmlformats.org/officeDocument/2006/relationships/tags" Target="tags/tag1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font" Target="fonts/font2.fntdata"/><Relationship Id="rId79" Type="http://schemas.openxmlformats.org/officeDocument/2006/relationships/font" Target="fonts/font7.fntdata"/><Relationship Id="rId87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font" Target="fonts/font10.fntdata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font" Target="fonts/font5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handoutMaster" Target="handoutMasters/handoutMaster1.xml"/><Relationship Id="rId80" Type="http://schemas.openxmlformats.org/officeDocument/2006/relationships/font" Target="fonts/font8.fntdata"/><Relationship Id="rId85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font" Target="fonts/font3.fntdata"/><Relationship Id="rId83" Type="http://schemas.openxmlformats.org/officeDocument/2006/relationships/font" Target="fonts/font11.fntdata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1.fntdata"/><Relationship Id="rId78" Type="http://schemas.openxmlformats.org/officeDocument/2006/relationships/font" Target="fonts/font6.fntdata"/><Relationship Id="rId81" Type="http://schemas.openxmlformats.org/officeDocument/2006/relationships/font" Target="fonts/font9.fntdata"/><Relationship Id="rId86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501140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28.36041" units="1/cm"/>
          <inkml:channelProperty channel="Y" name="resolution" value="28.34646" units="1/cm"/>
          <inkml:channelProperty channel="T" name="resolution" value="1" units="1/dev"/>
        </inkml:channelProperties>
      </inkml:inkSource>
      <inkml:timestamp xml:id="ts0" timeString="2015-01-30T11:05:49.362"/>
    </inkml:context>
    <inkml:brush xml:id="br0">
      <inkml:brushProperty name="width" value="0.26667" units="cm"/>
      <inkml:brushProperty name="height" value="0.53333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-1 146 0,'24'0'156,"97"0"-140,-48 0-16,23 0 15,1 0-15,24 0 16,-48 0-16,-1 0 15,-48 0 48,146 0-48,-146 0 1,169 0-16,-47 0 16,-1 0-16,48 0 15,-72 0-15,97 49 16,-121-49-16,-1 0 15,-23 0-15,-25 0 16,-23 0-16,-1 0 16,-24 0-1,48 0-15,0 0 16,49 0-16,24 0 15,97 24-15,-146-24 16,1 24 0,0-24-16,-25 24 15,49-24-15,48 0 16,0 24-16,0-24 15,0 0-15,-48 0 16,-24 0-16,23 0 16,25 0-16,-24 0 15,-24 0-15,-1 25 16,49-25-1,-48 0-15,96 0 16,25 0-16,-49 24 16,0-24-16,-48 0 15,145 0-15,-97 0 16,145 0-1,-217 0-15,23 0 16,-23 0-16,0 0 16,-25 0-16,49 0 15,-25 0-15,73 0 16,1 0-16,-1 0 15,48 0-15,-48 0 16,49 0-16,-73 0 16,24 0-16,0 0 15,0 0-15,-48 0 16,0 0-16,-25 0 15,1 0-15,-25 0 16,-24 0-16,1 0 16,23 0-1,121-24 1,-96 24-1,0 0-15,47-25 16,-23 25-16,-24 0 16,-1 0-16,1 0 15,0 0-15,-1 0 16,-24 0-16,25 0 15,-49 0-15,0-24 16,49 24 31,217-24-32,-193 24-15,-24-24 16,23 24-16,1 0 16,-48-24-16,-25 24 15,24 0-15,0 0 16,1 0-16,-1 0 15,1-24-15,-25 24 16,24 0-16,25 0 16,-1 0-16,1 0 15,-49 0-15,24 0 16,-23 0-1,23 0-15,-48 0 16,48 0 31,1 0-32,-25 0-15,24 0 16,-23 0-16,23 0 16,0 0-16,1 0 15,-1 0-15,25 0 16,-1 0-16,25 0 15,0 0-15,24 0 16,-25 0-16,-23 0 16,-25 0-16,25 0 15,-25 0-15,25 0 16,0 0-16,-1 0 15,-24 0-15,1 0 16,23 0-16,-23 0 16,48-25-16,-73 25 15,0 0-15,0 0 16,25 0-1,23 0-15,-24 0 16,1-24-16,-25 24 16,0 0-16,-24 0 15,24 0-15,25 0 16,-1 0-16,25-24 15,24 24-15,23 0 16,-23-24-16,-24 24 16,-25 0-16,-24 0 15,-24 0-15,49 0 94,23 0-79,98 0-15,-49 0 16,-73 0-16,-24 0 16,25 0-16,-1 0 15,-24-24-15,0 24 78,1 0-62,-25 0-1,24 0-15,24-25 125,-24 25-125,25 0 16,-1-24-16,-24 24 62,49 0-62,-49 0 16,0 0-1,0 0 17,1 0-1,47 0-16,49 0-15,-24 24 16,48-24-16,0 0 16,0 0-16,-48 0 15,0 0-15,-49 0 16,1 0-16,-25 0 15,0 0 17,0 0-17,170 0-15,-122 0 16,25 0-16,-24 0 15,-1 0-15,-23 0 16,-1 0 109,49 0-110,-49 0-15,0 0 16,-23 0-16,23 0 16,25 0-16,23 0 15,-23 0-15,169 25 16,-170-25-16,-23 0 15,-25 0-15,24 0 16,-23 0-16,23 0 16,0 0-16,25 0 15,-1 0-15,1 0 16,0 0-16,-1 0 15,-23 0-15,23 0 16,-24 0-16,-23 0 78,47 0-78,49 0 16,-48 0-16,-49 0 15,0 0-15,0 0 16,25 0-16,-49 0 15,24 0-15,24 0 16,1 0-16,-1 0 16,0 0-16,-48 0 15,25 0-15,-1 0 16,24 0-16,25 0 15,-1 0-15,25 0 16,72 0-16,-23 0 16,-25 0-16,-25 0 15,-72 0-15,1 0 16,-25 0 202,0-25-202,24 25-16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28.36041" units="1/cm"/>
          <inkml:channelProperty channel="Y" name="resolution" value="28.34646" units="1/cm"/>
          <inkml:channelProperty channel="T" name="resolution" value="1" units="1/dev"/>
        </inkml:channelProperties>
      </inkml:inkSource>
      <inkml:timestamp xml:id="ts0" timeString="2015-01-30T11:05:51.140"/>
    </inkml:context>
    <inkml:brush xml:id="br0">
      <inkml:brushProperty name="width" value="0.26667" units="cm"/>
      <inkml:brushProperty name="height" value="0.53333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-1 24 0,'0'0'156,"121"0"-140,-49 0-16,49 0 15,-24 0-15,-25 0 16,1 0-16,-25 0 16,-23 0-16,-25 0 15,24 0 1,0 0-1,24 0 1,1 0-16,-25 0 16,121 0-16,-121 0 15,25 24-15,-1-24 16,-24 0-16,0 0 15,-24 24 1,25-24 78,-1 0-94,0 0 15,0 0 32,-24 0-47,24 0 16,1 0-16,-1 0 15,24-24-15,-24 24 16,0-24-16,25 24 15,-25 0 1,0 0-16,-24 0 109,49 0-109,-49-24 219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53.6861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2-27T12:25:50.588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232 91 23 0,'-6'-5'11'0,"-1"1"-6"15,6 3 11-15,-1 1-17 16,-1 0 1-16,-2 2-1 16,-2 4 1-16,-1 0 0 15,0 3 0-15,-2 3 0 16,-3-1 0-16,2 1 0 15,-1 0 0-15,1 2 0 16,1 0 1-16,0 4 1 16,0 0 1-16,0 1 0 15,0 2 0-15,-1 3-1 16,-2-2 1-16,0-2-1 16,2 6 0-16,1-3-2 15,1 2 1-15,4 2-1 0,0-3 0 16,4 0 0-16,2-4 0 15,4 0 0-15,0-2 1 16,4-1-1-16,1-4 1 16,1 4-1-16,-1-5 1 15,0 3-1-15,2-3 1 16,3 1-1-16,2-1 1 16,2-5-1-16,1 1 0 15,2-2 0-15,4-3 1 0,-2-3-1 16,-1 0 1-16,0-1-1 15,1-1 1-15,0-4-1 16,-1 1 0-16,-2-1 0 16,3-4 0-16,1-2 0 15,-3-4 0-15,1 1 0 16,-3-4 0-16,0 2 0 16,0-3 1-16,-2-1-1 15,0 1 0-15,-1-1 0 16,-2 2 0-16,-1-4 0 15,-2 0 0-15,-2 1 0 16,-2 1 1-16,-1-4-1 16,-2-1 0-16,-2 2 0 15,-1-2 0-15,0 5 0 16,-2-6 1-16,-2 3-1 16,0 1 1-16,-3 2 0 15,0 1 0-15,-5-3 0 16,-2 4 0-16,-2 2 0 0,-3 1 0 15,-2 3-1-15,-3-1 1 16,-5 4-1-16,-3 1 0 16,-4 4 0-16,-1 4 0 15,-7 1-2-15,-4 3 1 16,-4 11-4-16,-2 8 0 16,-7 7-7-16,1 7 1 15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53.6861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2-27T12:26:10.684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144 77 29 0,'-8'-16'14'0,"3"9"-6"0,5 7 14 15,0 0-23-15,-1 0 1 16,0 6-1-16,-4-1 1 15,0 3 0-15,-3 7 0 0,0 2-2 16,-2 2 0-16,1 3 0 16,1 2 1-16,-1-5-1 15,2 2 1-15,0 3 1 16,1-4 1-16,1 1 1 16,0 3 0-16,1 3 0 15,1 3 0-15,2-2 0 16,1 2 1-16,3-1-3 15,2-6 1-15,4-1-1 16,1-2 0-16,3 2 0 16,1-5 1-16,2 2-1 15,2-1 0-15,3-2 0 16,2 1 1-16,0-9 0 16,3 3 0-16,1-2-1 15,1-5 1-15,5-2 0 16,1-1 0-16,2-6-1 15,-2-3 0-15,3 0 0 16,-2 0 0-16,-1-3 0 0,3-1 1 16,-4 0-1-16,-4-3 1 15,-4 0-1-15,-2-6 0 16,-3 1 1-16,-3-3 0 16,-1-2-1-16,-4-1 0 15,0-3 0-15,-2 1 1 16,-2-2-1-16,-2-1 1 15,-3-1-1-15,-3 0 0 0,-3-1 0 16,-3 3 1-16,-4 4 0 16,0 5 1-16,-4 0-1 15,-4 3 0-15,-4 1 0 16,0 5 0-16,-3 0-1 16,-2 1 1-16,0-1-2 15,-3 0 1-15,-5 2 0 16,-1 0 0-16,-4 1-1 15,-1 3 1-15,-1 5 0 16,-8 2 1-16,0 8-1 16,-1 0 0-16,2 8-5 15,-5 7 1-15,3 5-8 16,5 12 0-16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3" y="8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8231" tIns="49114" rIns="98231" bIns="49114" numCol="1" anchor="t" anchorCtr="0" compatLnSpc="1">
            <a:prstTxWarp prst="textNoShape">
              <a:avLst/>
            </a:prstTxWarp>
          </a:bodyPr>
          <a:lstStyle>
            <a:lvl1pPr algn="l" defTabSz="982419">
              <a:defRPr sz="1300" smtClean="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46" y="8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8231" tIns="49114" rIns="98231" bIns="49114" numCol="1" anchor="t" anchorCtr="0" compatLnSpc="1">
            <a:prstTxWarp prst="textNoShape">
              <a:avLst/>
            </a:prstTxWarp>
          </a:bodyPr>
          <a:lstStyle>
            <a:lvl1pPr algn="r" defTabSz="982419">
              <a:defRPr sz="1300" smtClean="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98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39700" y="769938"/>
            <a:ext cx="6819900" cy="38369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6" y="4860929"/>
            <a:ext cx="5680075" cy="46053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8231" tIns="49114" rIns="98231" bIns="4911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3" y="972186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8231" tIns="49114" rIns="98231" bIns="49114" numCol="1" anchor="b" anchorCtr="0" compatLnSpc="1">
            <a:prstTxWarp prst="textNoShape">
              <a:avLst/>
            </a:prstTxWarp>
          </a:bodyPr>
          <a:lstStyle>
            <a:lvl1pPr algn="l" defTabSz="982419">
              <a:defRPr sz="1300" smtClean="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46" y="972186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8231" tIns="49114" rIns="98231" bIns="49114" numCol="1" anchor="b" anchorCtr="0" compatLnSpc="1">
            <a:prstTxWarp prst="textNoShape">
              <a:avLst/>
            </a:prstTxWarp>
          </a:bodyPr>
          <a:lstStyle>
            <a:lvl1pPr algn="r" defTabSz="982419">
              <a:defRPr sz="1300" smtClean="0">
                <a:latin typeface="Arial" pitchFamily="34" charset="0"/>
              </a:defRPr>
            </a:lvl1pPr>
          </a:lstStyle>
          <a:p>
            <a:pPr>
              <a:defRPr/>
            </a:pPr>
            <a:fld id="{F04851C6-DFE3-4577-B0F0-C6F2EF30B7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42874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47D06B1-8883-4262-9AA3-825197F61C8F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9700" y="769938"/>
            <a:ext cx="6819900" cy="3836987"/>
          </a:xfrm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226981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CBADB7-DEA5-4B78-8E21-403F436AF927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74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9700" y="769938"/>
            <a:ext cx="6819900" cy="3836987"/>
          </a:xfrm>
          <a:ln/>
        </p:spPr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685962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61054BA-C1A2-4291-B307-C8699F5873D0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757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9700" y="769938"/>
            <a:ext cx="6819900" cy="3836987"/>
          </a:xfrm>
          <a:ln/>
        </p:spPr>
      </p:sp>
      <p:sp>
        <p:nvSpPr>
          <p:cNvPr id="757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031725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353D718-55E4-40FA-9BBC-9EFC84CA946E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778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9700" y="769938"/>
            <a:ext cx="6819900" cy="3836987"/>
          </a:xfrm>
          <a:ln/>
        </p:spPr>
      </p:sp>
      <p:sp>
        <p:nvSpPr>
          <p:cNvPr id="778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618668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21FB3BC-0435-4AA5-8754-A4E788D6EE1D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829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9700" y="769938"/>
            <a:ext cx="6819900" cy="3836987"/>
          </a:xfrm>
          <a:ln/>
        </p:spPr>
      </p:sp>
      <p:sp>
        <p:nvSpPr>
          <p:cNvPr id="829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702056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9484504-3D77-4F3F-9740-B5471EACC27E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9700" y="769938"/>
            <a:ext cx="6819900" cy="3836987"/>
          </a:xfrm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237215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AF9134D-7398-42FC-9A22-415E0FE01AC0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79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9700" y="769938"/>
            <a:ext cx="6819900" cy="3836987"/>
          </a:xfrm>
          <a:ln/>
        </p:spPr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04042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4221D0-4B02-4AC5-8DD7-E617317CB394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808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9700" y="769938"/>
            <a:ext cx="6819900" cy="3836987"/>
          </a:xfrm>
          <a:ln/>
        </p:spPr>
      </p:sp>
      <p:sp>
        <p:nvSpPr>
          <p:cNvPr id="809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091449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9D713AD-662E-445C-AD9F-67DFBED54D59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819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9700" y="769938"/>
            <a:ext cx="6819900" cy="3836987"/>
          </a:xfrm>
          <a:ln/>
        </p:spPr>
      </p:sp>
      <p:sp>
        <p:nvSpPr>
          <p:cNvPr id="819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9486522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21FB3BC-0435-4AA5-8754-A4E788D6EE1D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829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9700" y="769938"/>
            <a:ext cx="6819900" cy="3836987"/>
          </a:xfrm>
          <a:ln/>
        </p:spPr>
      </p:sp>
      <p:sp>
        <p:nvSpPr>
          <p:cNvPr id="829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537540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E640D9A-9537-42F3-BEB0-E81F32C8FE7E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839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9700" y="769938"/>
            <a:ext cx="6819900" cy="3836987"/>
          </a:xfrm>
          <a:ln/>
        </p:spPr>
      </p:sp>
      <p:sp>
        <p:nvSpPr>
          <p:cNvPr id="839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684600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BA74486-73AC-4458-9801-79DF332F25C1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9700" y="769938"/>
            <a:ext cx="6819900" cy="3836987"/>
          </a:xfrm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178986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9700" y="769938"/>
            <a:ext cx="6819900" cy="383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/>
              <a:t>Answer</a:t>
            </a:r>
            <a:endParaRPr lang="fr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E7D97A6-0F4A-495E-8CF1-7AC27B20E8C5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81951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9700" y="769938"/>
            <a:ext cx="6819900" cy="383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Correct </a:t>
            </a:r>
            <a:r>
              <a:rPr lang="fr-CH" dirty="0" err="1"/>
              <a:t>answer</a:t>
            </a:r>
            <a:r>
              <a:rPr lang="fr-CH" dirty="0"/>
              <a:t> (book, </a:t>
            </a:r>
            <a:r>
              <a:rPr lang="fr-CH" dirty="0" err="1"/>
              <a:t>example</a:t>
            </a:r>
            <a:r>
              <a:rPr lang="fr-CH" dirty="0"/>
              <a:t> 2.4)</a:t>
            </a:r>
            <a:r>
              <a:rPr lang="fr-CH" baseline="0" dirty="0"/>
              <a:t> </a:t>
            </a:r>
            <a:r>
              <a:rPr lang="fr-CH" baseline="0" dirty="0" err="1"/>
              <a:t>is</a:t>
            </a:r>
            <a:r>
              <a:rPr lang="fr-CH" baseline="0" dirty="0"/>
              <a:t> 5</a:t>
            </a:r>
            <a:endParaRPr lang="fr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E7D97A6-0F4A-495E-8CF1-7AC27B20E8C5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22605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9700" y="769938"/>
            <a:ext cx="6819900" cy="383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Correct </a:t>
            </a:r>
            <a:r>
              <a:rPr lang="fr-CH" dirty="0" err="1"/>
              <a:t>answer</a:t>
            </a:r>
            <a:r>
              <a:rPr lang="fr-CH" dirty="0"/>
              <a:t> (book, </a:t>
            </a:r>
            <a:r>
              <a:rPr lang="fr-CH" dirty="0" err="1"/>
              <a:t>example</a:t>
            </a:r>
            <a:r>
              <a:rPr lang="fr-CH" dirty="0"/>
              <a:t> 2.4)</a:t>
            </a:r>
            <a:r>
              <a:rPr lang="fr-CH" baseline="0" dirty="0"/>
              <a:t> </a:t>
            </a:r>
            <a:r>
              <a:rPr lang="fr-CH" baseline="0" dirty="0" err="1"/>
              <a:t>is</a:t>
            </a:r>
            <a:r>
              <a:rPr lang="fr-CH" baseline="0" dirty="0"/>
              <a:t> 5</a:t>
            </a:r>
            <a:endParaRPr lang="fr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E7D97A6-0F4A-495E-8CF1-7AC27B20E8C5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76056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9700" y="769938"/>
            <a:ext cx="6819900" cy="383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 err="1"/>
              <a:t>Answer</a:t>
            </a:r>
            <a:endParaRPr lang="fr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E7D97A6-0F4A-495E-8CF1-7AC27B20E8C5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46539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59F3687-8D18-4F15-8605-656AD5BCC374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9700" y="769938"/>
            <a:ext cx="6819900" cy="3836987"/>
          </a:xfrm>
          <a:ln/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749007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2A5E834-816D-43F7-85F5-DECA57700E6F}" type="slidenum">
              <a:rPr lang="en-US" smtClean="0"/>
              <a:pPr/>
              <a:t>46</a:t>
            </a:fld>
            <a:endParaRPr lang="en-US"/>
          </a:p>
        </p:txBody>
      </p:sp>
      <p:sp>
        <p:nvSpPr>
          <p:cNvPr id="901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9700" y="769938"/>
            <a:ext cx="6819900" cy="3836987"/>
          </a:xfrm>
          <a:ln/>
        </p:spPr>
      </p:sp>
      <p:sp>
        <p:nvSpPr>
          <p:cNvPr id="901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3855209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DC96C75-9A80-4828-A0A5-B7DE821BB848}" type="slidenum">
              <a:rPr lang="en-US" smtClean="0"/>
              <a:pPr/>
              <a:t>47</a:t>
            </a:fld>
            <a:endParaRPr lang="en-US"/>
          </a:p>
        </p:txBody>
      </p:sp>
      <p:sp>
        <p:nvSpPr>
          <p:cNvPr id="911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9700" y="769938"/>
            <a:ext cx="6819900" cy="3836987"/>
          </a:xfrm>
          <a:ln/>
        </p:spPr>
      </p:sp>
      <p:sp>
        <p:nvSpPr>
          <p:cNvPr id="911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3018673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1DCD1CF-422F-4CE0-8107-1EE229EBC7C8}" type="slidenum">
              <a:rPr lang="en-US" smtClean="0"/>
              <a:pPr/>
              <a:t>48</a:t>
            </a:fld>
            <a:endParaRPr lang="en-US"/>
          </a:p>
        </p:txBody>
      </p:sp>
      <p:sp>
        <p:nvSpPr>
          <p:cNvPr id="921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9700" y="769938"/>
            <a:ext cx="6819900" cy="3836987"/>
          </a:xfrm>
          <a:ln/>
        </p:spPr>
      </p:sp>
      <p:sp>
        <p:nvSpPr>
          <p:cNvPr id="921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4173182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F1C878D-3DE9-42A2-A585-FB14019F79AB}" type="slidenum">
              <a:rPr lang="en-US" smtClean="0"/>
              <a:pPr/>
              <a:t>49</a:t>
            </a:fld>
            <a:endParaRPr lang="en-US"/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9700" y="769938"/>
            <a:ext cx="6819900" cy="3836987"/>
          </a:xfrm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9462296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292328A-CD2F-4A71-90BD-28632027C8C2}" type="slidenum">
              <a:rPr lang="en-US" smtClean="0"/>
              <a:pPr/>
              <a:t>50</a:t>
            </a:fld>
            <a:endParaRPr lang="en-US"/>
          </a:p>
        </p:txBody>
      </p:sp>
      <p:sp>
        <p:nvSpPr>
          <p:cNvPr id="952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9700" y="769938"/>
            <a:ext cx="6819900" cy="3836987"/>
          </a:xfrm>
          <a:ln/>
        </p:spPr>
      </p:sp>
      <p:sp>
        <p:nvSpPr>
          <p:cNvPr id="952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124539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1B052FA-18AD-4D42-9A3B-56BF9B5D66C3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9700" y="769938"/>
            <a:ext cx="6819900" cy="3836987"/>
          </a:xfrm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9885924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60523B5-20C3-4EC9-BE69-507000D91886}" type="slidenum">
              <a:rPr lang="en-US" smtClean="0"/>
              <a:pPr/>
              <a:t>53</a:t>
            </a:fld>
            <a:endParaRPr lang="en-US"/>
          </a:p>
        </p:txBody>
      </p:sp>
      <p:sp>
        <p:nvSpPr>
          <p:cNvPr id="942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9700" y="769938"/>
            <a:ext cx="6819900" cy="3836987"/>
          </a:xfrm>
          <a:ln/>
        </p:spPr>
      </p:sp>
      <p:sp>
        <p:nvSpPr>
          <p:cNvPr id="942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7203301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292328A-CD2F-4A71-90BD-28632027C8C2}" type="slidenum">
              <a:rPr lang="en-US" smtClean="0"/>
              <a:pPr/>
              <a:t>54</a:t>
            </a:fld>
            <a:endParaRPr lang="en-US"/>
          </a:p>
        </p:txBody>
      </p:sp>
      <p:sp>
        <p:nvSpPr>
          <p:cNvPr id="952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9700" y="769938"/>
            <a:ext cx="6819900" cy="3836987"/>
          </a:xfrm>
          <a:ln/>
        </p:spPr>
      </p:sp>
      <p:sp>
        <p:nvSpPr>
          <p:cNvPr id="952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8559850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68086C6-4386-4E0F-825A-E548BD87F10C}" type="slidenum">
              <a:rPr lang="en-US" smtClean="0"/>
              <a:pPr/>
              <a:t>57</a:t>
            </a:fld>
            <a:endParaRPr lang="en-US"/>
          </a:p>
        </p:txBody>
      </p:sp>
      <p:sp>
        <p:nvSpPr>
          <p:cNvPr id="972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9700" y="769938"/>
            <a:ext cx="6819900" cy="3836987"/>
          </a:xfrm>
          <a:ln/>
        </p:spPr>
      </p:sp>
      <p:sp>
        <p:nvSpPr>
          <p:cNvPr id="972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9322962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13DC86A-7676-46C0-AD4F-99F1B1FBD89B}" type="slidenum">
              <a:rPr lang="en-US" smtClean="0"/>
              <a:pPr/>
              <a:t>58</a:t>
            </a:fld>
            <a:endParaRPr lang="en-US"/>
          </a:p>
        </p:txBody>
      </p:sp>
      <p:sp>
        <p:nvSpPr>
          <p:cNvPr id="983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9700" y="769938"/>
            <a:ext cx="6819900" cy="3836987"/>
          </a:xfrm>
          <a:ln/>
        </p:spPr>
      </p:sp>
      <p:sp>
        <p:nvSpPr>
          <p:cNvPr id="983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5703711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5A4AE03-249D-4263-8B72-DEFB6E2D4252}" type="slidenum">
              <a:rPr lang="en-US" smtClean="0"/>
              <a:pPr/>
              <a:t>62</a:t>
            </a:fld>
            <a:endParaRPr lang="en-US"/>
          </a:p>
        </p:txBody>
      </p:sp>
      <p:sp>
        <p:nvSpPr>
          <p:cNvPr id="1003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9700" y="769938"/>
            <a:ext cx="6819900" cy="3836987"/>
          </a:xfrm>
          <a:ln/>
        </p:spPr>
      </p:sp>
      <p:sp>
        <p:nvSpPr>
          <p:cNvPr id="1003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7908214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5A4AE03-249D-4263-8B72-DEFB6E2D4252}" type="slidenum">
              <a:rPr lang="en-US" smtClean="0"/>
              <a:pPr/>
              <a:t>63</a:t>
            </a:fld>
            <a:endParaRPr lang="en-US"/>
          </a:p>
        </p:txBody>
      </p:sp>
      <p:sp>
        <p:nvSpPr>
          <p:cNvPr id="1003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9700" y="769938"/>
            <a:ext cx="6819900" cy="3836987"/>
          </a:xfrm>
          <a:ln/>
        </p:spPr>
      </p:sp>
      <p:sp>
        <p:nvSpPr>
          <p:cNvPr id="1003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871708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058EA10-22DB-4A2A-9792-B4687CA65384}" type="slidenum">
              <a:rPr lang="en-US" smtClean="0"/>
              <a:pPr/>
              <a:t>64</a:t>
            </a:fld>
            <a:endParaRPr lang="en-US"/>
          </a:p>
        </p:txBody>
      </p:sp>
      <p:sp>
        <p:nvSpPr>
          <p:cNvPr id="1013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9700" y="769938"/>
            <a:ext cx="6819900" cy="3836987"/>
          </a:xfrm>
          <a:ln/>
        </p:spPr>
      </p:sp>
      <p:sp>
        <p:nvSpPr>
          <p:cNvPr id="1013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3160894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4416327-946F-4569-BCD5-E2457C532955}" type="slidenum">
              <a:rPr lang="en-US" smtClean="0"/>
              <a:pPr/>
              <a:t>67</a:t>
            </a:fld>
            <a:endParaRPr lang="en-US"/>
          </a:p>
        </p:txBody>
      </p:sp>
      <p:sp>
        <p:nvSpPr>
          <p:cNvPr id="1024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9700" y="769938"/>
            <a:ext cx="6819900" cy="3836987"/>
          </a:xfrm>
          <a:ln/>
        </p:spPr>
      </p:sp>
      <p:sp>
        <p:nvSpPr>
          <p:cNvPr id="1024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6205575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86844E3-ACBB-4003-A2F4-2021C2DF5B4C}" type="slidenum">
              <a:rPr lang="en-US" smtClean="0"/>
              <a:pPr/>
              <a:t>68</a:t>
            </a:fld>
            <a:endParaRPr lang="en-US"/>
          </a:p>
        </p:txBody>
      </p:sp>
      <p:sp>
        <p:nvSpPr>
          <p:cNvPr id="1034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9700" y="769938"/>
            <a:ext cx="6819900" cy="3836987"/>
          </a:xfrm>
          <a:ln/>
        </p:spPr>
      </p:sp>
      <p:sp>
        <p:nvSpPr>
          <p:cNvPr id="1034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27493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ADD3F42-7E7C-486B-8919-59A92D31CB80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686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9700" y="769938"/>
            <a:ext cx="6819900" cy="3836987"/>
          </a:xfrm>
          <a:ln/>
        </p:spPr>
      </p:sp>
      <p:sp>
        <p:nvSpPr>
          <p:cNvPr id="686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976502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0F96490-AB0A-47BF-9DE0-8E6889491050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69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9700" y="769938"/>
            <a:ext cx="6819900" cy="3836987"/>
          </a:xfrm>
          <a:ln/>
        </p:spPr>
      </p:sp>
      <p:sp>
        <p:nvSpPr>
          <p:cNvPr id="696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713899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82586B8-D071-4357-80EF-588FFC7B89C1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9700" y="769938"/>
            <a:ext cx="6819900" cy="3836987"/>
          </a:xfrm>
          <a:ln/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165149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99A43B1-BF9C-4F0D-9B55-00F6AC5D1CB2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9700" y="769938"/>
            <a:ext cx="6819900" cy="3836987"/>
          </a:xfrm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173932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82586B8-D071-4357-80EF-588FFC7B89C1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9700" y="769938"/>
            <a:ext cx="6819900" cy="3836987"/>
          </a:xfrm>
          <a:ln/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950457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D09337C-CA29-4D98-838A-EE22973D1CB4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737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9700" y="769938"/>
            <a:ext cx="6819900" cy="3836987"/>
          </a:xfrm>
          <a:ln/>
        </p:spPr>
      </p:sp>
      <p:sp>
        <p:nvSpPr>
          <p:cNvPr id="737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525395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/>
          <a:lstStyle>
            <a:lvl1pPr>
              <a:defRPr sz="3000" b="0"/>
            </a:lvl1pPr>
          </a:lstStyle>
          <a:p>
            <a:r>
              <a:rPr lang="en-US"/>
              <a:t>Click to edit Master title style</a:t>
            </a:r>
            <a:endParaRPr lang="fr-CH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l">
              <a:buNone/>
              <a:defRPr/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  <a:lvl6pPr marL="1714500" indent="0" algn="ctr">
              <a:buNone/>
              <a:defRPr/>
            </a:lvl6pPr>
            <a:lvl7pPr marL="2057400" indent="0" algn="ctr">
              <a:buNone/>
              <a:defRPr/>
            </a:lvl7pPr>
            <a:lvl8pPr marL="2400300" indent="0" algn="ctr">
              <a:buNone/>
              <a:defRPr/>
            </a:lvl8pPr>
            <a:lvl9pPr marL="27432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fr-CH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C58B249-5C58-49EE-BC26-D876F13696A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4584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hart">
  <p:cSld name="Title, Text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" y="104775"/>
            <a:ext cx="12020551" cy="6286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CH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711200" y="1036638"/>
            <a:ext cx="5427133" cy="582136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H"/>
          </a:p>
        </p:txBody>
      </p:sp>
      <p:sp>
        <p:nvSpPr>
          <p:cNvPr id="4" name="Chart Placeholder 3"/>
          <p:cNvSpPr>
            <a:spLocks noGrp="1"/>
          </p:cNvSpPr>
          <p:nvPr>
            <p:ph type="chart" sz="half" idx="2"/>
          </p:nvPr>
        </p:nvSpPr>
        <p:spPr>
          <a:xfrm>
            <a:off x="6341533" y="1036638"/>
            <a:ext cx="5429251" cy="5821362"/>
          </a:xfrm>
        </p:spPr>
        <p:txBody>
          <a:bodyPr/>
          <a:lstStyle/>
          <a:p>
            <a:pPr lvl="0"/>
            <a:r>
              <a:rPr lang="en-US" noProof="0"/>
              <a:t>Click icon to add chart</a:t>
            </a:r>
            <a:endParaRPr lang="fr-CH" noProof="0"/>
          </a:p>
        </p:txBody>
      </p:sp>
    </p:spTree>
    <p:extLst>
      <p:ext uri="{BB962C8B-B14F-4D97-AF65-F5344CB8AC3E}">
        <p14:creationId xmlns:p14="http://schemas.microsoft.com/office/powerpoint/2010/main" val="2263069381"/>
      </p:ext>
    </p:extLst>
  </p:cSld>
  <p:clrMapOvr>
    <a:masterClrMapping/>
  </p:clrMapOvr>
  <p:transition/>
  <p:hf sldNum="0"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049" y="0"/>
            <a:ext cx="11065561" cy="908050"/>
          </a:xfrm>
        </p:spPr>
        <p:txBody>
          <a:bodyPr/>
          <a:lstStyle>
            <a:lvl1pPr>
              <a:defRPr b="0"/>
            </a:lvl1pPr>
          </a:lstStyle>
          <a:p>
            <a:r>
              <a:rPr lang="en-US" noProof="0"/>
              <a:t>Click to edit Master title style</a:t>
            </a:r>
            <a:endParaRPr lang="en-CA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1384" y="1052513"/>
            <a:ext cx="9433048" cy="5689600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40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</a:defRPr>
            </a:lvl1pPr>
            <a:lvl2pPr marL="405000"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  <a:endParaRPr lang="en-CA" noProof="0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>
                <a:latin typeface="Calibri Light" panose="020F0302020204030204" pitchFamily="34" charset="0"/>
              </a:defRPr>
            </a:lvl1pPr>
          </a:lstStyle>
          <a:p>
            <a:pPr>
              <a:defRPr/>
            </a:pPr>
            <a:fld id="{34D7D97E-8A0F-4B4A-A6B1-860907E1E2CB}" type="slidenum">
              <a:rPr lang="en-CA" smtClean="0"/>
              <a:pPr>
                <a:defRPr/>
              </a:pPr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1327179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5401" y="1052513"/>
            <a:ext cx="9649073" cy="5689600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40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</a:defRPr>
            </a:lvl1pPr>
            <a:lvl2pPr marL="557213" indent="-214313">
              <a:buFont typeface="Arial" panose="020B0604020202020204" pitchFamily="34" charset="0"/>
              <a:buChar char="•"/>
              <a:defRPr sz="1500"/>
            </a:lvl2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pPr>
              <a:defRPr/>
            </a:pPr>
            <a:fld id="{7D3D6299-2628-4D68-8251-E44BA2D3479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09536" y="188641"/>
            <a:ext cx="17331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3600" b="0" noProof="0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Solution</a:t>
            </a:r>
          </a:p>
        </p:txBody>
      </p:sp>
    </p:spTree>
    <p:extLst>
      <p:ext uri="{BB962C8B-B14F-4D97-AF65-F5344CB8AC3E}">
        <p14:creationId xmlns:p14="http://schemas.microsoft.com/office/powerpoint/2010/main" val="1540886776"/>
      </p:ext>
    </p:extLst>
  </p:cSld>
  <p:clrMapOvr>
    <a:masterClrMapping/>
  </p:clrMapOvr>
  <p:hf sldNum="0"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en-US"/>
              <a:t>Click to edit Master title style</a:t>
            </a:r>
            <a:endParaRPr lang="fr-CH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39186" y="1052513"/>
            <a:ext cx="5801783" cy="5689600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H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44167" y="1052513"/>
            <a:ext cx="5803900" cy="5689600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H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D89233F-1D3F-4348-8074-8034497F35E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4861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 b="0"/>
            </a:lvl1pPr>
          </a:lstStyle>
          <a:p>
            <a:r>
              <a:rPr lang="en-US"/>
              <a:t>Click to edit Master title style</a:t>
            </a:r>
            <a:endParaRPr lang="fr-CH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H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H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2ED1207-C90F-4902-B4BD-97B3B71A4820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5856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en-US"/>
              <a:t>Click to edit Master title style</a:t>
            </a:r>
            <a:endParaRPr lang="fr-CH" dirty="0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4EFE517-24C0-4FAA-A7FD-B6E692D8EFB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7651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14C908A-35D8-4609-9819-0AA62F3F717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9593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CH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H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4CCD37F-4977-4305-B888-D427B87749F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9768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" y="104775"/>
            <a:ext cx="12020551" cy="6286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CH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711200" y="1036638"/>
            <a:ext cx="5427133" cy="582136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H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6341533" y="1036638"/>
            <a:ext cx="5429251" cy="5821362"/>
          </a:xfrm>
        </p:spPr>
        <p:txBody>
          <a:bodyPr/>
          <a:lstStyle/>
          <a:p>
            <a:pPr lvl="0"/>
            <a:r>
              <a:rPr lang="en-US" noProof="0"/>
              <a:t>Click icon to add online image</a:t>
            </a:r>
            <a:endParaRPr lang="fr-CH" noProof="0"/>
          </a:p>
        </p:txBody>
      </p:sp>
    </p:spTree>
    <p:extLst>
      <p:ext uri="{BB962C8B-B14F-4D97-AF65-F5344CB8AC3E}">
        <p14:creationId xmlns:p14="http://schemas.microsoft.com/office/powerpoint/2010/main" val="963338066"/>
      </p:ext>
    </p:extLst>
  </p:cSld>
  <p:clrMapOvr>
    <a:masterClrMapping/>
  </p:clrMapOvr>
  <p:transition/>
  <p:hf sldNum="0"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43936" y="0"/>
            <a:ext cx="11713633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39185" y="1052513"/>
            <a:ext cx="10105288" cy="568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273412" name="Rectangle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1377086" y="6597650"/>
            <a:ext cx="814916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050">
                <a:solidFill>
                  <a:schemeClr val="tx1"/>
                </a:solidFill>
                <a:latin typeface="+mj-lt"/>
                <a:cs typeface="+mn-cs"/>
              </a:defRPr>
            </a:lvl1pPr>
          </a:lstStyle>
          <a:p>
            <a:pPr>
              <a:defRPr/>
            </a:pPr>
            <a:fld id="{7D3D6299-2628-4D68-8251-E44BA2D3479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381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</p:sldLayoutIdLst>
  <p:hf sldNum="0"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4000" b="0">
          <a:solidFill>
            <a:srgbClr val="0099CC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2700" b="1">
          <a:solidFill>
            <a:srgbClr val="0099CC"/>
          </a:solidFill>
          <a:latin typeface="Calibri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2700" b="1">
          <a:solidFill>
            <a:srgbClr val="0099CC"/>
          </a:solidFill>
          <a:latin typeface="Calibri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2700" b="1">
          <a:solidFill>
            <a:srgbClr val="0099CC"/>
          </a:solidFill>
          <a:latin typeface="Calibri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2700" b="1">
          <a:solidFill>
            <a:srgbClr val="0099CC"/>
          </a:solidFill>
          <a:latin typeface="Calibri" pitchFamily="34" charset="0"/>
        </a:defRPr>
      </a:lvl5pPr>
      <a:lvl6pPr marL="342900" algn="ctr" rtl="0" eaLnBrk="1" fontAlgn="base" hangingPunct="1">
        <a:spcBef>
          <a:spcPct val="0"/>
        </a:spcBef>
        <a:spcAft>
          <a:spcPct val="0"/>
        </a:spcAft>
        <a:defRPr sz="2700" b="1">
          <a:solidFill>
            <a:srgbClr val="0099CC"/>
          </a:solidFill>
          <a:latin typeface="Calibri" pitchFamily="34" charset="0"/>
        </a:defRPr>
      </a:lvl6pPr>
      <a:lvl7pPr marL="685800" algn="ctr" rtl="0" eaLnBrk="1" fontAlgn="base" hangingPunct="1">
        <a:spcBef>
          <a:spcPct val="0"/>
        </a:spcBef>
        <a:spcAft>
          <a:spcPct val="0"/>
        </a:spcAft>
        <a:defRPr sz="2700" b="1">
          <a:solidFill>
            <a:srgbClr val="0099CC"/>
          </a:solidFill>
          <a:latin typeface="Calibri" pitchFamily="34" charset="0"/>
        </a:defRPr>
      </a:lvl7pPr>
      <a:lvl8pPr marL="1028700" algn="ctr" rtl="0" eaLnBrk="1" fontAlgn="base" hangingPunct="1">
        <a:spcBef>
          <a:spcPct val="0"/>
        </a:spcBef>
        <a:spcAft>
          <a:spcPct val="0"/>
        </a:spcAft>
        <a:defRPr sz="2700" b="1">
          <a:solidFill>
            <a:srgbClr val="0099CC"/>
          </a:solidFill>
          <a:latin typeface="Calibri" pitchFamily="34" charset="0"/>
        </a:defRPr>
      </a:lvl8pPr>
      <a:lvl9pPr marL="1371600" algn="ctr" rtl="0" eaLnBrk="1" fontAlgn="base" hangingPunct="1">
        <a:spcBef>
          <a:spcPct val="0"/>
        </a:spcBef>
        <a:spcAft>
          <a:spcPct val="0"/>
        </a:spcAft>
        <a:defRPr sz="2700" b="1">
          <a:solidFill>
            <a:srgbClr val="0099CC"/>
          </a:solidFill>
          <a:latin typeface="Calibri" pitchFamily="34" charset="0"/>
        </a:defRPr>
      </a:lvl9pPr>
    </p:titleStyle>
    <p:bodyStyle>
      <a:lvl1pPr marL="0" indent="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None/>
        <a:defRPr sz="2800">
          <a:solidFill>
            <a:schemeClr val="tx1">
              <a:lumMod val="95000"/>
              <a:lumOff val="5000"/>
            </a:schemeClr>
          </a:solidFill>
          <a:latin typeface="Calibri Light" panose="020F0302020204030204" pitchFamily="34" charset="0"/>
          <a:ea typeface="+mn-ea"/>
          <a:cs typeface="+mn-cs"/>
        </a:defRPr>
      </a:lvl1pPr>
      <a:lvl2pPr marL="342900" indent="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None/>
        <a:defRPr sz="2800">
          <a:solidFill>
            <a:schemeClr val="tx1">
              <a:lumMod val="95000"/>
              <a:lumOff val="5000"/>
            </a:schemeClr>
          </a:solidFill>
          <a:latin typeface="Calibri Light" panose="020F0302020204030204" pitchFamily="34" charset="0"/>
        </a:defRPr>
      </a:lvl2pPr>
      <a:lvl3pPr marL="685800" indent="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None/>
        <a:defRPr sz="2000">
          <a:solidFill>
            <a:schemeClr val="tx1">
              <a:lumMod val="95000"/>
              <a:lumOff val="5000"/>
            </a:schemeClr>
          </a:solidFill>
          <a:latin typeface="Calibri Light" panose="020F0302020204030204" pitchFamily="34" charset="0"/>
        </a:defRPr>
      </a:lvl3pPr>
      <a:lvl4pPr marL="1200150" indent="-17145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Blip>
          <a:blip r:embed="rId12"/>
        </a:buBlip>
        <a:defRPr sz="1800">
          <a:solidFill>
            <a:schemeClr val="tx1">
              <a:lumMod val="95000"/>
              <a:lumOff val="5000"/>
            </a:schemeClr>
          </a:solidFill>
          <a:latin typeface="Calibri Light" panose="020F0302020204030204" pitchFamily="34" charset="0"/>
        </a:defRPr>
      </a:lvl4pPr>
      <a:lvl5pPr marL="1543050" indent="-17145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Blip>
          <a:blip r:embed="rId12"/>
        </a:buBlip>
        <a:defRPr sz="1800">
          <a:solidFill>
            <a:schemeClr val="tx1">
              <a:lumMod val="95000"/>
              <a:lumOff val="5000"/>
            </a:schemeClr>
          </a:solidFill>
          <a:latin typeface="Calibri Light" panose="020F0302020204030204" pitchFamily="34" charset="0"/>
        </a:defRPr>
      </a:lvl5pPr>
      <a:lvl6pPr marL="1885950" indent="-17145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Blip>
          <a:blip r:embed="rId12"/>
        </a:buBlip>
        <a:defRPr sz="1050">
          <a:solidFill>
            <a:srgbClr val="5F5F5F"/>
          </a:solidFill>
          <a:latin typeface="+mn-lt"/>
        </a:defRPr>
      </a:lvl6pPr>
      <a:lvl7pPr marL="2228850" indent="-17145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Blip>
          <a:blip r:embed="rId12"/>
        </a:buBlip>
        <a:defRPr sz="1050">
          <a:solidFill>
            <a:srgbClr val="5F5F5F"/>
          </a:solidFill>
          <a:latin typeface="+mn-lt"/>
        </a:defRPr>
      </a:lvl7pPr>
      <a:lvl8pPr marL="2571750" indent="-17145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Blip>
          <a:blip r:embed="rId12"/>
        </a:buBlip>
        <a:defRPr sz="1050">
          <a:solidFill>
            <a:srgbClr val="5F5F5F"/>
          </a:solidFill>
          <a:latin typeface="+mn-lt"/>
        </a:defRPr>
      </a:lvl8pPr>
      <a:lvl9pPr marL="2914650" indent="-17145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Blip>
          <a:blip r:embed="rId12"/>
        </a:buBlip>
        <a:defRPr sz="1050">
          <a:solidFill>
            <a:srgbClr val="5F5F5F"/>
          </a:solidFill>
          <a:latin typeface="+mn-lt"/>
        </a:defRPr>
      </a:lvl9pPr>
    </p:bodyStyle>
    <p:otherStyle>
      <a:defPPr>
        <a:defRPr lang="fr-FR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5" Type="http://schemas.openxmlformats.org/officeDocument/2006/relationships/image" Target="../media/image3.emf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2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1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.xml"/><Relationship Id="rId4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notesSlide" Target="../notesSlides/notesSlide17.xml"/><Relationship Id="rId7" Type="http://schemas.openxmlformats.org/officeDocument/2006/relationships/image" Target="../media/image4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notesSlide" Target="../notesSlides/notesSlide18.xml"/><Relationship Id="rId7" Type="http://schemas.openxmlformats.org/officeDocument/2006/relationships/image" Target="../media/image45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5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3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4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5" Type="http://schemas.openxmlformats.org/officeDocument/2006/relationships/image" Target="../media/image52.png"/><Relationship Id="rId4" Type="http://schemas.openxmlformats.org/officeDocument/2006/relationships/notesSlide" Target="../notesSlides/notesSlide2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5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8.xml"/><Relationship Id="rId6" Type="http://schemas.openxmlformats.org/officeDocument/2006/relationships/customXml" Target="../ink/ink2.xml"/><Relationship Id="rId5" Type="http://schemas.openxmlformats.org/officeDocument/2006/relationships/image" Target="../media/image54.png"/><Relationship Id="rId4" Type="http://schemas.openxmlformats.org/officeDocument/2006/relationships/customXml" Target="../ink/ink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5" Type="http://schemas.openxmlformats.org/officeDocument/2006/relationships/image" Target="../media/image58.png"/><Relationship Id="rId4" Type="http://schemas.openxmlformats.org/officeDocument/2006/relationships/notesSlide" Target="../notesSlides/notesSlide2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5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1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3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3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6.xml"/><Relationship Id="rId1" Type="http://schemas.openxmlformats.org/officeDocument/2006/relationships/tags" Target="../tags/tag35.xml"/><Relationship Id="rId6" Type="http://schemas.openxmlformats.org/officeDocument/2006/relationships/image" Target="../media/image64.png"/><Relationship Id="rId5" Type="http://schemas.openxmlformats.org/officeDocument/2006/relationships/tags" Target="../tags/tag36.xml"/><Relationship Id="rId4" Type="http://schemas.openxmlformats.org/officeDocument/2006/relationships/image" Target="../media/image63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7.xml"/><Relationship Id="rId4" Type="http://schemas.openxmlformats.org/officeDocument/2006/relationships/image" Target="../media/image6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8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9.xml"/><Relationship Id="rId4" Type="http://schemas.openxmlformats.org/officeDocument/2006/relationships/image" Target="../media/image54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0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1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3.xml"/><Relationship Id="rId1" Type="http://schemas.openxmlformats.org/officeDocument/2006/relationships/tags" Target="../tags/tag42.xml"/><Relationship Id="rId4" Type="http://schemas.openxmlformats.org/officeDocument/2006/relationships/image" Target="../media/image72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4.xml"/><Relationship Id="rId4" Type="http://schemas.openxmlformats.org/officeDocument/2006/relationships/image" Target="../media/image7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5.xml"/><Relationship Id="rId5" Type="http://schemas.openxmlformats.org/officeDocument/2006/relationships/image" Target="../media/image73.png"/><Relationship Id="rId4" Type="http://schemas.openxmlformats.org/officeDocument/2006/relationships/image" Target="../media/image7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7.png"/><Relationship Id="rId2" Type="http://schemas.openxmlformats.org/officeDocument/2006/relationships/tags" Target="../tags/tag47.xml"/><Relationship Id="rId1" Type="http://schemas.openxmlformats.org/officeDocument/2006/relationships/tags" Target="../tags/tag46.xml"/><Relationship Id="rId6" Type="http://schemas.openxmlformats.org/officeDocument/2006/relationships/image" Target="../media/image76.png"/><Relationship Id="rId5" Type="http://schemas.openxmlformats.org/officeDocument/2006/relationships/tags" Target="../tags/tag47.xml"/><Relationship Id="rId4" Type="http://schemas.openxmlformats.org/officeDocument/2006/relationships/image" Target="../media/image7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8.xml"/><Relationship Id="rId4" Type="http://schemas.openxmlformats.org/officeDocument/2006/relationships/image" Target="../media/image81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9.xml"/><Relationship Id="rId5" Type="http://schemas.openxmlformats.org/officeDocument/2006/relationships/image" Target="../media/image71.png"/><Relationship Id="rId4" Type="http://schemas.openxmlformats.org/officeDocument/2006/relationships/image" Target="../media/image79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4" Type="http://schemas.openxmlformats.org/officeDocument/2006/relationships/image" Target="../media/image11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5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3.xml"/><Relationship Id="rId4" Type="http://schemas.openxmlformats.org/officeDocument/2006/relationships/image" Target="../media/image83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notesSlide" Target="../notesSlides/notesSlide35.xml"/><Relationship Id="rId7" Type="http://schemas.openxmlformats.org/officeDocument/2006/relationships/customXml" Target="../ink/ink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4.xml"/><Relationship Id="rId6" Type="http://schemas.openxmlformats.org/officeDocument/2006/relationships/image" Target="../media/image71.png"/><Relationship Id="rId5" Type="http://schemas.openxmlformats.org/officeDocument/2006/relationships/image" Target="../media/image79.png"/><Relationship Id="rId10" Type="http://schemas.openxmlformats.org/officeDocument/2006/relationships/image" Target="../media/image85.png"/><Relationship Id="rId4" Type="http://schemas.openxmlformats.org/officeDocument/2006/relationships/image" Target="../media/image83.png"/><Relationship Id="rId9" Type="http://schemas.openxmlformats.org/officeDocument/2006/relationships/customXml" Target="../ink/ink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5.xml"/><Relationship Id="rId4" Type="http://schemas.openxmlformats.org/officeDocument/2006/relationships/image" Target="../media/image86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57.xml"/><Relationship Id="rId1" Type="http://schemas.openxmlformats.org/officeDocument/2006/relationships/tags" Target="../tags/tag56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8.xml"/><Relationship Id="rId4" Type="http://schemas.openxmlformats.org/officeDocument/2006/relationships/image" Target="../media/image87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9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image" Target="../media/image12.png"/><Relationship Id="rId5" Type="http://schemas.openxmlformats.org/officeDocument/2006/relationships/tags" Target="../tags/tag9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0.xml"/><Relationship Id="rId5" Type="http://schemas.openxmlformats.org/officeDocument/2006/relationships/image" Target="../media/image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7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157414" y="2656284"/>
            <a:ext cx="4981575" cy="42291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sp>
        <p:nvSpPr>
          <p:cNvPr id="205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63352" y="188640"/>
            <a:ext cx="4896544" cy="2304256"/>
          </a:xfrm>
        </p:spPr>
        <p:txBody>
          <a:bodyPr/>
          <a:lstStyle/>
          <a:p>
            <a:pPr eaLnBrk="1" hangingPunct="1"/>
            <a:r>
              <a:rPr lang="en-US" sz="3600" dirty="0"/>
              <a:t>Summarizing Performance Data</a:t>
            </a:r>
            <a:br>
              <a:rPr lang="en-US" sz="3600" dirty="0"/>
            </a:br>
            <a:r>
              <a:rPr lang="en-US" sz="3600" dirty="0"/>
              <a:t>Confidence Intervals</a:t>
            </a:r>
          </a:p>
        </p:txBody>
      </p:sp>
      <p:sp>
        <p:nvSpPr>
          <p:cNvPr id="205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799856" y="3284984"/>
            <a:ext cx="5760640" cy="1752600"/>
          </a:xfrm>
        </p:spPr>
        <p:txBody>
          <a:bodyPr/>
          <a:lstStyle/>
          <a:p>
            <a:pPr algn="r" eaLnBrk="1" hangingPunct="1"/>
            <a:r>
              <a:rPr lang="en-US" dirty="0"/>
              <a:t>Important</a:t>
            </a:r>
          </a:p>
          <a:p>
            <a:pPr algn="r" eaLnBrk="1" hangingPunct="1"/>
            <a:r>
              <a:rPr lang="en-US" dirty="0"/>
              <a:t>Easy to Difficult</a:t>
            </a:r>
          </a:p>
          <a:p>
            <a:pPr algn="r" eaLnBrk="1" hangingPunct="1"/>
            <a:r>
              <a:rPr lang="en-US" dirty="0"/>
              <a:t>Warning: some mathematical content</a:t>
            </a:r>
          </a:p>
          <a:p>
            <a:pPr algn="r" eaLnBrk="1" hangingPunct="1"/>
            <a:endParaRPr lang="en-US" dirty="0"/>
          </a:p>
          <a:p>
            <a:pPr algn="r" eaLnBrk="1" hangingPunct="1"/>
            <a:endParaRPr lang="en-US" dirty="0"/>
          </a:p>
          <a:p>
            <a:pPr algn="r" eaLnBrk="1" hangingPunct="1"/>
            <a:r>
              <a:rPr lang="en-US" dirty="0"/>
              <a:t>Jean-Yves Le Boudec</a:t>
            </a:r>
            <a:br>
              <a:rPr lang="en-US" dirty="0"/>
            </a:br>
            <a:r>
              <a:rPr lang="en-US" dirty="0"/>
              <a:t>2021</a:t>
            </a:r>
          </a:p>
        </p:txBody>
      </p:sp>
      <p:pic>
        <p:nvPicPr>
          <p:cNvPr id="7" name="Image 29">
            <a:extLst>
              <a:ext uri="{FF2B5EF4-FFF2-40B4-BE49-F238E27FC236}">
                <a16:creationId xmlns:a16="http://schemas.microsoft.com/office/drawing/2014/main" id="{5FA0F9E6-A7C4-438B-861A-1117B95F55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7041" y="522986"/>
            <a:ext cx="1963343" cy="70407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3415034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337" y="0"/>
            <a:ext cx="11449274" cy="1628800"/>
          </a:xfrm>
        </p:spPr>
        <p:txBody>
          <a:bodyPr/>
          <a:lstStyle/>
          <a:p>
            <a:r>
              <a:rPr lang="en-US" dirty="0"/>
              <a:t>Other summarizations commonly used:</a:t>
            </a:r>
            <a:br>
              <a:rPr lang="en-US" dirty="0"/>
            </a:br>
            <a:r>
              <a:rPr lang="en-US" dirty="0"/>
              <a:t>Fairness indices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551384" y="2420887"/>
            <a:ext cx="9433048" cy="4321225"/>
          </a:xfrm>
        </p:spPr>
        <p:txBody>
          <a:bodyPr/>
          <a:lstStyle/>
          <a:p>
            <a:r>
              <a:rPr lang="en-US" dirty="0"/>
              <a:t>Jain’s fairness index</a:t>
            </a:r>
          </a:p>
          <a:p>
            <a:r>
              <a:rPr lang="en-US" dirty="0"/>
              <a:t>Lorenz curve gap and Gini index</a:t>
            </a:r>
            <a:br>
              <a:rPr lang="en-US" dirty="0"/>
            </a:br>
            <a:br>
              <a:rPr lang="en-US" dirty="0"/>
            </a:br>
            <a:r>
              <a:rPr lang="en-US" dirty="0"/>
              <a:t>see lecture notes for more details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8A0E906B-EEDA-48BE-9AED-19AEAF4AB5F8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46760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2. Confidence Interval</a:t>
            </a:r>
          </a:p>
        </p:txBody>
      </p:sp>
      <p:sp>
        <p:nvSpPr>
          <p:cNvPr id="14340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z="2400" dirty="0"/>
              <a:t>Do not confuse with </a:t>
            </a:r>
            <a:r>
              <a:rPr lang="en-US" sz="2400" i="1" dirty="0">
                <a:solidFill>
                  <a:srgbClr val="FF3300"/>
                </a:solidFill>
              </a:rPr>
              <a:t>prediction interval</a:t>
            </a:r>
          </a:p>
          <a:p>
            <a:pPr eaLnBrk="1" hangingPunct="1"/>
            <a:r>
              <a:rPr lang="en-US" sz="2400" dirty="0"/>
              <a:t>Confidence interval </a:t>
            </a:r>
            <a:r>
              <a:rPr lang="en-US" dirty="0"/>
              <a:t>q</a:t>
            </a:r>
            <a:r>
              <a:rPr lang="en-US" sz="2400" dirty="0"/>
              <a:t>uantifies </a:t>
            </a:r>
            <a:r>
              <a:rPr lang="en-US" sz="2400" i="1" dirty="0">
                <a:solidFill>
                  <a:srgbClr val="FF3300"/>
                </a:solidFill>
              </a:rPr>
              <a:t>uncertainty</a:t>
            </a:r>
            <a:r>
              <a:rPr lang="en-US" sz="2400" dirty="0"/>
              <a:t> about an estimation</a:t>
            </a:r>
          </a:p>
          <a:p>
            <a:endParaRPr lang="en-US" sz="2400" dirty="0"/>
          </a:p>
        </p:txBody>
      </p:sp>
      <p:sp>
        <p:nvSpPr>
          <p:cNvPr id="14338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fld id="{668F2BDA-DD3C-4740-AD12-DAAC1D38119B}" type="slidenum">
              <a:rPr lang="en-US" smtClean="0"/>
              <a:pPr/>
              <a:t>11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85581523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fld id="{6FE3E636-B282-4F09-80B9-C12AFFE131D0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15363" name="Text Box 7"/>
          <p:cNvSpPr txBox="1">
            <a:spLocks noChangeArrowheads="1"/>
          </p:cNvSpPr>
          <p:nvPr/>
        </p:nvSpPr>
        <p:spPr bwMode="auto">
          <a:xfrm>
            <a:off x="6957311" y="1311276"/>
            <a:ext cx="2246128" cy="3077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/>
              <a:t>mean and standard deviation</a:t>
            </a:r>
          </a:p>
        </p:txBody>
      </p:sp>
      <p:sp>
        <p:nvSpPr>
          <p:cNvPr id="15364" name="Text Box 8"/>
          <p:cNvSpPr txBox="1">
            <a:spLocks noChangeArrowheads="1"/>
          </p:cNvSpPr>
          <p:nvPr/>
        </p:nvSpPr>
        <p:spPr bwMode="auto">
          <a:xfrm>
            <a:off x="3326384" y="1398589"/>
            <a:ext cx="833882" cy="3077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/>
              <a:t>quantiles</a:t>
            </a:r>
          </a:p>
        </p:txBody>
      </p:sp>
      <p:pic>
        <p:nvPicPr>
          <p:cNvPr id="15365" name="Picture 7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885950" y="1689101"/>
            <a:ext cx="8420100" cy="42005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47702034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Confidence Intervals for Mean of Difference</a:t>
            </a:r>
          </a:p>
        </p:txBody>
      </p:sp>
      <p:sp>
        <p:nvSpPr>
          <p:cNvPr id="16389" name="Rectangle 6"/>
          <p:cNvSpPr>
            <a:spLocks noGrp="1" noChangeArrowheads="1"/>
          </p:cNvSpPr>
          <p:nvPr>
            <p:ph idx="1"/>
          </p:nvPr>
        </p:nvSpPr>
        <p:spPr>
          <a:xfrm>
            <a:off x="2207568" y="827315"/>
            <a:ext cx="8352482" cy="3554186"/>
          </a:xfrm>
          <a:noFill/>
        </p:spPr>
        <p:txBody>
          <a:bodyPr/>
          <a:lstStyle/>
          <a:p>
            <a:pPr eaLnBrk="1" hangingPunct="1"/>
            <a:endParaRPr lang="en-US" dirty="0"/>
          </a:p>
          <a:p>
            <a:pPr eaLnBrk="1" hangingPunct="1"/>
            <a:r>
              <a:rPr lang="en-US" dirty="0"/>
              <a:t>Mean reduction =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0 is outside the confidence intervals for mean and for median</a:t>
            </a:r>
          </a:p>
          <a:p>
            <a:pPr eaLnBrk="1" hangingPunct="1"/>
            <a:endParaRPr lang="en-US" dirty="0"/>
          </a:p>
          <a:p>
            <a:pPr eaLnBrk="1" hangingPunct="1"/>
            <a:r>
              <a:rPr lang="en-US" dirty="0"/>
              <a:t>Confidence interval for median</a:t>
            </a:r>
          </a:p>
          <a:p>
            <a:pPr eaLnBrk="1" hangingPunct="1"/>
            <a:endParaRPr lang="en-US" dirty="0"/>
          </a:p>
          <a:p>
            <a:pPr eaLnBrk="1" hangingPunct="1">
              <a:buFont typeface="Wingdings" pitchFamily="2" charset="2"/>
              <a:buNone/>
            </a:pPr>
            <a:br>
              <a:rPr lang="en-US" dirty="0"/>
            </a:br>
            <a:endParaRPr lang="en-US" dirty="0"/>
          </a:p>
          <a:p>
            <a:pPr eaLnBrk="1" hangingPunct="1"/>
            <a:endParaRPr lang="en-US" dirty="0"/>
          </a:p>
          <a:p>
            <a:pPr eaLnBrk="1" hangingPunct="1"/>
            <a:endParaRPr lang="en-US" dirty="0"/>
          </a:p>
          <a:p>
            <a:pPr eaLnBrk="1" hangingPunct="1"/>
            <a:endParaRPr lang="en-US" dirty="0"/>
          </a:p>
        </p:txBody>
      </p:sp>
      <p:sp>
        <p:nvSpPr>
          <p:cNvPr id="16386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fld id="{BD16994C-D5EB-4988-B93A-F7B06FE179FF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24000" y="3502026"/>
            <a:ext cx="9144000" cy="33559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sp>
        <p:nvSpPr>
          <p:cNvPr id="16390" name="Line 7"/>
          <p:cNvSpPr>
            <a:spLocks noChangeShapeType="1"/>
          </p:cNvSpPr>
          <p:nvPr/>
        </p:nvSpPr>
        <p:spPr bwMode="auto">
          <a:xfrm>
            <a:off x="5734051" y="1687513"/>
            <a:ext cx="3559175" cy="3422650"/>
          </a:xfrm>
          <a:prstGeom prst="line">
            <a:avLst/>
          </a:prstGeom>
          <a:noFill/>
          <a:ln w="9525">
            <a:solidFill>
              <a:srgbClr val="FF3300"/>
            </a:solidFill>
            <a:round/>
            <a:headEnd/>
            <a:tailEnd type="triangle" w="med" len="med"/>
          </a:ln>
        </p:spPr>
        <p:txBody>
          <a:bodyPr>
            <a:spAutoFit/>
          </a:bodyPr>
          <a:lstStyle/>
          <a:p>
            <a:endParaRPr lang="en-US" dirty="0"/>
          </a:p>
        </p:txBody>
      </p:sp>
      <p:pic>
        <p:nvPicPr>
          <p:cNvPr id="16391" name="Picture 8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002893" y="1403351"/>
            <a:ext cx="1257300" cy="2667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sp>
        <p:nvSpPr>
          <p:cNvPr id="16392" name="Line 9"/>
          <p:cNvSpPr>
            <a:spLocks noChangeShapeType="1"/>
          </p:cNvSpPr>
          <p:nvPr/>
        </p:nvSpPr>
        <p:spPr bwMode="auto">
          <a:xfrm>
            <a:off x="6174378" y="3124200"/>
            <a:ext cx="2666411" cy="2270125"/>
          </a:xfrm>
          <a:prstGeom prst="line">
            <a:avLst/>
          </a:prstGeom>
          <a:noFill/>
          <a:ln w="9525">
            <a:solidFill>
              <a:schemeClr val="hlink"/>
            </a:solidFill>
            <a:round/>
            <a:headEnd/>
            <a:tailEnd type="triangle" w="med" len="med"/>
          </a:ln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16393" name="Line 10"/>
          <p:cNvSpPr>
            <a:spLocks noChangeShapeType="1"/>
          </p:cNvSpPr>
          <p:nvPr/>
        </p:nvSpPr>
        <p:spPr bwMode="auto">
          <a:xfrm>
            <a:off x="6174378" y="3124201"/>
            <a:ext cx="2607673" cy="2084387"/>
          </a:xfrm>
          <a:prstGeom prst="line">
            <a:avLst/>
          </a:prstGeom>
          <a:noFill/>
          <a:ln w="9525">
            <a:solidFill>
              <a:schemeClr val="hlink"/>
            </a:solidFill>
            <a:round/>
            <a:headEnd/>
            <a:tailEnd type="triangle" w="med" len="med"/>
          </a:ln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16394" name="Line 11"/>
          <p:cNvSpPr>
            <a:spLocks noChangeShapeType="1"/>
          </p:cNvSpPr>
          <p:nvPr/>
        </p:nvSpPr>
        <p:spPr bwMode="auto">
          <a:xfrm>
            <a:off x="6094414" y="2047875"/>
            <a:ext cx="3228975" cy="3257550"/>
          </a:xfrm>
          <a:prstGeom prst="line">
            <a:avLst/>
          </a:prstGeom>
          <a:noFill/>
          <a:ln w="9525">
            <a:solidFill>
              <a:srgbClr val="FF3300"/>
            </a:solidFill>
            <a:round/>
            <a:headEnd/>
            <a:tailEnd type="triangle" w="med" len="med"/>
          </a:ln>
        </p:spPr>
        <p:txBody>
          <a:bodyPr>
            <a:spAutoFit/>
          </a:bodyPr>
          <a:lstStyle/>
          <a:p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3331203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How are Confidence Intervals computed ?</a:t>
            </a:r>
          </a:p>
        </p:txBody>
      </p:sp>
      <p:sp>
        <p:nvSpPr>
          <p:cNvPr id="17412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/>
              <a:t>This is simple if we can assume that the data comes from an </a:t>
            </a:r>
            <a:r>
              <a:rPr lang="en-US" dirty="0" err="1"/>
              <a:t>iid</a:t>
            </a:r>
            <a:r>
              <a:rPr lang="en-US" dirty="0"/>
              <a:t> model</a:t>
            </a:r>
            <a:br>
              <a:rPr lang="en-US" dirty="0"/>
            </a:br>
            <a:br>
              <a:rPr lang="en-US" dirty="0"/>
            </a:br>
            <a:r>
              <a:rPr lang="en-US" dirty="0" err="1"/>
              <a:t>iid</a:t>
            </a:r>
            <a:r>
              <a:rPr lang="en-US" dirty="0"/>
              <a:t> = Independent Identically Distributed</a:t>
            </a:r>
          </a:p>
        </p:txBody>
      </p:sp>
      <p:sp>
        <p:nvSpPr>
          <p:cNvPr id="17410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fld id="{96D06C1F-F95B-4087-9641-AA20FEB43CAB}" type="slidenum">
              <a:rPr lang="en-US" smtClean="0"/>
              <a:pPr/>
              <a:t>14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29796765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What is a confidence interval, really 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Assume the data we have obtained is generated by a simulator, which has drawn the data from a distribution with CDF </a:t>
                </a:r>
                <a14:m>
                  <m:oMath xmlns:m="http://schemas.openxmlformats.org/officeDocument/2006/math">
                    <m:r>
                      <a:rPr lang="fr-CH" b="0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fr-CH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CH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endParaRPr lang="fr-CH" b="0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The distribution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()</m:t>
                    </m:r>
                  </m:oMath>
                </a14:m>
                <a:r>
                  <a:rPr lang="en-US" dirty="0"/>
                  <a:t> has a true median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0.5</m:t>
                        </m:r>
                      </m:sub>
                    </m:sSub>
                  </m:oMath>
                </a14:m>
                <a:r>
                  <a:rPr lang="en-US" dirty="0"/>
                  <a:t> i.e.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0.5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=0.5</m:t>
                    </m:r>
                  </m:oMath>
                </a14:m>
                <a:r>
                  <a:rPr lang="en-US" dirty="0"/>
                  <a:t>, which we want to estimate.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We have obtained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H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H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fr-CH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fr-CH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fr-CH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H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fr-CH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;  a</a:t>
                </a:r>
                <a:r>
                  <a:rPr lang="en-US" i="1" dirty="0">
                    <a:solidFill>
                      <a:srgbClr val="FF0000"/>
                    </a:solidFill>
                  </a:rPr>
                  <a:t> point estimate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fr-CH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CH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/>
                  <a:t>of</a:t>
                </a:r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H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H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fr-CH" b="0" i="1" smtClean="0">
                            <a:latin typeface="Cambria Math" panose="02040503050406030204" pitchFamily="18" charset="0"/>
                          </a:rPr>
                          <m:t>0.5</m:t>
                        </m:r>
                      </m:sub>
                    </m:sSub>
                  </m:oMath>
                </a14:m>
                <a:r>
                  <a:rPr lang="en-US" dirty="0"/>
                  <a:t> is derived using the formula given earlier</a:t>
                </a:r>
                <a:r>
                  <a:rPr lang="en-US" i="1" dirty="0"/>
                  <a:t>;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fr-CH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CH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acc>
                  </m:oMath>
                </a14:m>
                <a:r>
                  <a:rPr lang="en-US" dirty="0"/>
                  <a:t> depends on the data and is also random (hopefully not too much)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A </a:t>
                </a:r>
                <a:r>
                  <a:rPr lang="en-US" i="1" dirty="0">
                    <a:solidFill>
                      <a:srgbClr val="FF0000"/>
                    </a:solidFill>
                  </a:rPr>
                  <a:t>confidence interval </a:t>
                </a:r>
                <a:r>
                  <a:rPr lang="en-US" dirty="0"/>
                  <a:t>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H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H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fr-CH" b="0" i="1" smtClean="0">
                            <a:latin typeface="Cambria Math" panose="02040503050406030204" pitchFamily="18" charset="0"/>
                          </a:rPr>
                          <m:t>0.5</m:t>
                        </m:r>
                      </m:sub>
                    </m:sSub>
                  </m:oMath>
                </a14:m>
                <a:r>
                  <a:rPr lang="en-US" dirty="0"/>
                  <a:t> at confidence level 95% is an interval </a:t>
                </a:r>
                <a14:m>
                  <m:oMath xmlns:m="http://schemas.openxmlformats.org/officeDocument/2006/math">
                    <m:r>
                      <a:rPr lang="fr-CH" b="0" i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fr-CH" b="0" i="1" smtClean="0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fr-CH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CH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CH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fr-CH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fr-CH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fr-CH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CH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fr-CH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fr-CH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fr-CH" b="0" i="1" smtClean="0">
                        <a:latin typeface="Cambria Math" panose="02040503050406030204" pitchFamily="18" charset="0"/>
                      </a:rPr>
                      <m:t>𝑣</m:t>
                    </m:r>
                    <m:d>
                      <m:dPr>
                        <m:ctrlPr>
                          <a:rPr lang="fr-CH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CH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CH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fr-CH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fr-CH" i="1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fr-CH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CH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fr-CH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fr-CH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such that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fr-CH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fr-CH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CH" i="1">
                            <a:latin typeface="Cambria Math" panose="02040503050406030204" pitchFamily="18" charset="0"/>
                          </a:rPr>
                          <m:t>𝑢</m:t>
                        </m:r>
                        <m:d>
                          <m:dPr>
                            <m:ctrlPr>
                              <a:rPr lang="fr-CH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fr-CH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CH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fr-CH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fr-CH" i="1"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sSub>
                              <m:sSubPr>
                                <m:ctrlPr>
                                  <a:rPr lang="fr-CH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CH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fr-CH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a:rPr lang="fr-CH" b="0" i="1" smtClean="0">
                            <a:latin typeface="Cambria Math" panose="02040503050406030204" pitchFamily="18" charset="0"/>
                          </a:rPr>
                          <m:t>≤</m:t>
                        </m:r>
                        <m:sSub>
                          <m:sSubPr>
                            <m:ctrlPr>
                              <a:rPr lang="fr-CH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CH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fr-CH" b="0" i="1" smtClean="0">
                                <a:latin typeface="Cambria Math" panose="02040503050406030204" pitchFamily="18" charset="0"/>
                              </a:rPr>
                              <m:t>0.5</m:t>
                            </m:r>
                          </m:sub>
                        </m:sSub>
                        <m:r>
                          <a:rPr lang="fr-CH" b="0" i="1" smtClean="0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fr-CH" i="1">
                            <a:latin typeface="Cambria Math" panose="02040503050406030204" pitchFamily="18" charset="0"/>
                          </a:rPr>
                          <m:t>𝑣</m:t>
                        </m:r>
                        <m:d>
                          <m:dPr>
                            <m:ctrlPr>
                              <a:rPr lang="fr-CH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fr-CH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CH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fr-CH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fr-CH" i="1"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sSub>
                              <m:sSubPr>
                                <m:ctrlPr>
                                  <a:rPr lang="fr-CH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CH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fr-CH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fr-CH" b="0" i="1" smtClean="0">
                        <a:latin typeface="Cambria Math" panose="02040503050406030204" pitchFamily="18" charset="0"/>
                      </a:rPr>
                      <m:t>≥0.95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32" t="-857" r="-13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C3A5A597-CA98-43DC-8E18-EB322DDCE446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94703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The formula for CI for median</a:t>
            </a:r>
          </a:p>
        </p:txBody>
      </p:sp>
      <p:sp>
        <p:nvSpPr>
          <p:cNvPr id="18434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fld id="{FDE9E30A-AE55-4B91-B9FA-0F4E8508B9E6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B8EB2D8-CD3B-42B5-A813-F7FD2A5A65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392" y="1022285"/>
            <a:ext cx="9912424" cy="554255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54448694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Using the formula ( level 95% 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485" name="Rectangle 3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1703388" y="1052514"/>
                <a:ext cx="4819332" cy="3087687"/>
              </a:xfr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 = 10</m:t>
                      </m:r>
                    </m:oMath>
                  </m:oMathPara>
                </a14:m>
                <a:br>
                  <a:rPr lang="en-US" dirty="0"/>
                </a:br>
                <a:r>
                  <a:rPr lang="en-US" dirty="0"/>
                  <a:t>We have 10 values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</m:oMath>
                </a14:m>
                <a:br>
                  <a:rPr lang="en-US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(1)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≤…≤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e>
                          </m:d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</m:d>
                        </m:sub>
                      </m:sSub>
                    </m:oMath>
                  </m:oMathPara>
                </a14:m>
                <a:br>
                  <a:rPr lang="en-US" dirty="0"/>
                </a:br>
                <a:r>
                  <a:rPr lang="en-US" dirty="0"/>
                  <a:t>Confidence interval for the median is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fr-CH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CH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CH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d>
                              <m:dPr>
                                <m:ctrlPr>
                                  <a:rPr lang="fr-CH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fr-CH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  <m:r>
                              <a:rPr lang="fr-CH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  <m:r>
                          <a:rPr lang="fr-CH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sSub>
                          <m:sSubPr>
                            <m:ctrlPr>
                              <a:rPr lang="fr-CH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CH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d>
                              <m:dPr>
                                <m:ctrlPr>
                                  <a:rPr lang="fr-CH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fr-CH" b="0" i="1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e>
                            </m:d>
                          </m:sub>
                        </m:sSub>
                      </m:e>
                    </m:d>
                  </m:oMath>
                </a14:m>
                <a:endParaRPr lang="fr-CH" dirty="0"/>
              </a:p>
              <a:p>
                <a:endParaRPr lang="fr-CH" dirty="0"/>
              </a:p>
              <a:p>
                <a:r>
                  <a:rPr lang="fr-CH" dirty="0"/>
                  <a:t>Simple !</a:t>
                </a:r>
              </a:p>
              <a:p>
                <a:br>
                  <a:rPr lang="fr-CH" dirty="0"/>
                </a:br>
                <a:r>
                  <a:rPr lang="en-US" dirty="0"/>
                  <a:t>	</a:t>
                </a:r>
              </a:p>
            </p:txBody>
          </p:sp>
        </mc:Choice>
        <mc:Fallback xmlns="">
          <p:sp>
            <p:nvSpPr>
              <p:cNvPr id="2048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03388" y="1052514"/>
                <a:ext cx="4819332" cy="3087687"/>
              </a:xfrm>
              <a:blipFill>
                <a:blip r:embed="rId4"/>
                <a:stretch>
                  <a:fillRect l="-1896" r="-1011" b="-395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482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fld id="{F578968C-F5E5-4589-A924-043CCE5B74D5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9222" name="Picture 6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731001" y="444501"/>
            <a:ext cx="3629025" cy="58578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pic>
        <p:nvPicPr>
          <p:cNvPr id="9223" name="Picture 7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439989" y="5588000"/>
            <a:ext cx="3629025" cy="9144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9333974" y="143294"/>
                <a:ext cx="43152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“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0000"/>
                        </a:solidFill>
                        <a:latin typeface="Cambria Math"/>
                      </a:rPr>
                      <m:t>𝛾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  <a:latin typeface="+mn-lt"/>
                  </a:rPr>
                  <a:t>”</a:t>
                </a:r>
                <a:endParaRPr lang="en-US" dirty="0" err="1">
                  <a:solidFill>
                    <a:srgbClr val="FF0000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3974" y="143294"/>
                <a:ext cx="431528" cy="307777"/>
              </a:xfrm>
              <a:prstGeom prst="rect">
                <a:avLst/>
              </a:prstGeom>
              <a:blipFill>
                <a:blip r:embed="rId7"/>
                <a:stretch>
                  <a:fillRect l="-2817" t="-6000" r="-2817" b="-20000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Arrow Connector 3"/>
          <p:cNvCxnSpPr/>
          <p:nvPr/>
        </p:nvCxnSpPr>
        <p:spPr bwMode="auto">
          <a:xfrm>
            <a:off x="9574306" y="444500"/>
            <a:ext cx="233082" cy="39818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custDataLst>
      <p:tags r:id="rId1"/>
    </p:custDataLst>
    <p:extLst>
      <p:ext uri="{BB962C8B-B14F-4D97-AF65-F5344CB8AC3E}">
        <p14:creationId xmlns:p14="http://schemas.microsoft.com/office/powerpoint/2010/main" val="185728492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5604" name="Rectangle 2"/>
              <p:cNvSpPr>
                <a:spLocks noGrp="1" noChangeArrowheads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 eaLnBrk="1" hangingPunct="1"/>
                <a:r>
                  <a:rPr lang="en-US" dirty="0"/>
                  <a:t>Example n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/>
                      </a:rPr>
                      <m:t>=</m:t>
                    </m:r>
                    <m:r>
                      <a:rPr lang="en-US" b="1" i="1" smtClean="0">
                        <a:latin typeface="Cambria Math"/>
                      </a:rPr>
                      <m:t>𝟏𝟎𝟎</m:t>
                    </m:r>
                  </m:oMath>
                </a14:m>
                <a:r>
                  <a:rPr lang="en-US" dirty="0"/>
                  <a:t>, confidence interval for median</a:t>
                </a:r>
              </a:p>
            </p:txBody>
          </p:sp>
        </mc:Choice>
        <mc:Fallback xmlns="">
          <p:sp>
            <p:nvSpPr>
              <p:cNvPr id="25604" name="Rectang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4"/>
                <a:stretch>
                  <a:fillRect l="-1983" t="-671" b="-17450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605" name="Rectangle 3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551384" y="2924943"/>
                <a:ext cx="9433048" cy="3817169"/>
              </a:xfrm>
            </p:spPr>
            <p:txBody>
              <a:bodyPr/>
              <a:lstStyle/>
              <a:p>
                <a:pPr eaLnBrk="1" hangingPunct="1"/>
                <a:r>
                  <a:rPr lang="en-US" dirty="0"/>
                  <a:t>The median estimate is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(50)</m:t>
                            </m:r>
                          </m:sub>
                        </m:sSub>
                        <m:r>
                          <a:rPr lang="en-US" i="1">
                            <a:latin typeface="Cambria Math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𝑋</m:t>
                            </m:r>
                          </m:e>
                          <m:sub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51</m:t>
                                </m:r>
                              </m:e>
                            </m:d>
                          </m:sub>
                        </m:sSub>
                      </m:num>
                      <m:den>
                        <m:r>
                          <a:rPr lang="en-US" i="1">
                            <a:latin typeface="Cambria Math"/>
                          </a:rPr>
                          <m:t>2</m:t>
                        </m:r>
                      </m:den>
                    </m:f>
                  </m:oMath>
                </a14:m>
                <a:endParaRPr lang="en-US" dirty="0"/>
              </a:p>
              <a:p>
                <a:pPr eaLnBrk="1" hangingPunct="1"/>
                <a:r>
                  <a:rPr lang="en-US" dirty="0"/>
                  <a:t>At confidence level 95%</a:t>
                </a:r>
                <a:br>
                  <a:rPr lang="en-US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𝑗</m:t>
                      </m:r>
                      <m:r>
                        <a:rPr lang="en-US" i="1">
                          <a:latin typeface="Cambria Math"/>
                        </a:rPr>
                        <m:t>=</m:t>
                      </m:r>
                      <m:d>
                        <m:dPr>
                          <m:begChr m:val="⌊"/>
                          <m:endChr m:val="⌋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/>
                            </a:rPr>
                            <m:t>50−9.8</m:t>
                          </m:r>
                        </m:e>
                      </m:d>
                      <m:r>
                        <a:rPr lang="en-US" i="1">
                          <a:latin typeface="Cambria Math"/>
                        </a:rPr>
                        <m:t>=40</m:t>
                      </m:r>
                    </m:oMath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𝑘</m:t>
                      </m:r>
                      <m:r>
                        <a:rPr lang="en-US" i="1">
                          <a:latin typeface="Cambria Math"/>
                        </a:rPr>
                        <m:t>=</m:t>
                      </m:r>
                      <m:d>
                        <m:dPr>
                          <m:begChr m:val="⌈"/>
                          <m:endChr m:val="⌉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/>
                            </a:rPr>
                            <m:t>51+9.8</m:t>
                          </m:r>
                        </m:e>
                      </m:d>
                      <m:r>
                        <a:rPr lang="en-US" i="1">
                          <a:latin typeface="Cambria Math"/>
                        </a:rPr>
                        <m:t>=61</m:t>
                      </m:r>
                    </m:oMath>
                  </m:oMathPara>
                </a14:m>
                <a:br>
                  <a:rPr lang="en-US" dirty="0"/>
                </a:br>
                <a:r>
                  <a:rPr lang="en-US" dirty="0"/>
                  <a:t>a confidence interval for the median is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[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𝑋</m:t>
                        </m:r>
                      </m:e>
                      <m: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/>
                              </a:rPr>
                              <m:t>40</m:t>
                            </m:r>
                          </m:e>
                        </m:d>
                      </m:sub>
                    </m:sSub>
                    <m:r>
                      <a:rPr lang="en-US" i="1">
                        <a:latin typeface="Cambria Math"/>
                      </a:rPr>
                      <m:t>;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𝑋</m:t>
                        </m:r>
                      </m:e>
                      <m: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/>
                              </a:rPr>
                              <m:t>61</m:t>
                            </m:r>
                          </m:e>
                        </m:d>
                      </m:sub>
                    </m:sSub>
                    <m:r>
                      <a:rPr lang="en-US" i="1">
                        <a:latin typeface="Cambria Math"/>
                      </a:rPr>
                      <m:t>]</m:t>
                    </m:r>
                  </m:oMath>
                </a14:m>
                <a:endParaRPr lang="en-US" dirty="0"/>
              </a:p>
              <a:p>
                <a:pPr/>
                <a:r>
                  <a:rPr lang="en-US" dirty="0"/>
                  <a:t>At confidence level 99%</a:t>
                </a:r>
                <a:br>
                  <a:rPr lang="en-US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𝑗</m:t>
                      </m:r>
                      <m:r>
                        <a:rPr lang="en-US" i="1">
                          <a:latin typeface="Cambria Math"/>
                        </a:rPr>
                        <m:t>=</m:t>
                      </m:r>
                      <m:d>
                        <m:dPr>
                          <m:begChr m:val="⌊"/>
                          <m:endChr m:val="⌋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/>
                            </a:rPr>
                            <m:t>50−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12</m:t>
                          </m:r>
                          <m:r>
                            <a:rPr lang="en-US" i="1">
                              <a:latin typeface="Cambria Math"/>
                            </a:rPr>
                            <m:t>.8</m:t>
                          </m:r>
                        </m:e>
                      </m:d>
                      <m:r>
                        <a:rPr lang="en-US" i="1">
                          <a:latin typeface="Cambria Math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37</m:t>
                      </m:r>
                    </m:oMath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𝑘</m:t>
                      </m:r>
                      <m:r>
                        <a:rPr lang="en-US" i="1">
                          <a:latin typeface="Cambria Math"/>
                        </a:rPr>
                        <m:t>=</m:t>
                      </m:r>
                      <m:d>
                        <m:dPr>
                          <m:begChr m:val="⌈"/>
                          <m:endChr m:val="⌉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/>
                            </a:rPr>
                            <m:t>51+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12</m:t>
                          </m:r>
                          <m:r>
                            <a:rPr lang="en-US" i="1">
                              <a:latin typeface="Cambria Math"/>
                            </a:rPr>
                            <m:t>.8</m:t>
                          </m:r>
                        </m:e>
                      </m:d>
                      <m:r>
                        <a:rPr lang="en-US" i="1">
                          <a:latin typeface="Cambria Math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64</m:t>
                      </m:r>
                    </m:oMath>
                  </m:oMathPara>
                </a14:m>
                <a:br>
                  <a:rPr lang="en-US" dirty="0"/>
                </a:br>
                <a:r>
                  <a:rPr lang="en-US" dirty="0"/>
                  <a:t>a confidence interval for the median is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[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𝑋</m:t>
                        </m:r>
                      </m:e>
                      <m: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37</m:t>
                            </m:r>
                          </m:e>
                        </m:d>
                      </m:sub>
                    </m:sSub>
                    <m:r>
                      <a:rPr lang="en-US" i="1">
                        <a:latin typeface="Cambria Math"/>
                      </a:rPr>
                      <m:t>;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𝑋</m:t>
                        </m:r>
                      </m:e>
                      <m: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/>
                              </a:rPr>
                              <m:t>6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e>
                        </m:d>
                      </m:sub>
                    </m:sSub>
                    <m:r>
                      <a:rPr lang="en-US" i="1">
                        <a:latin typeface="Cambria Math"/>
                      </a:rPr>
                      <m:t>]</m:t>
                    </m:r>
                  </m:oMath>
                </a14:m>
                <a:endParaRPr lang="en-US" dirty="0"/>
              </a:p>
              <a:p>
                <a:pPr eaLnBrk="1" hangingPunct="1"/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560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51384" y="2924943"/>
                <a:ext cx="9433048" cy="3817169"/>
              </a:xfrm>
              <a:blipFill>
                <a:blip r:embed="rId5"/>
                <a:stretch>
                  <a:fillRect l="-969" b="-1597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603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fld id="{46BF5167-60E7-4734-A505-9824009BEF6B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8314" y="1309689"/>
            <a:ext cx="8715375" cy="1724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7"/>
          <p:cNvPicPr>
            <a:picLocks noChangeAspect="1" noChangeArrowheads="1"/>
          </p:cNvPicPr>
          <p:nvPr/>
        </p:nvPicPr>
        <p:blipFill rotWithShape="1"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-2116" r="51358" b="2116"/>
          <a:stretch/>
        </p:blipFill>
        <p:spPr bwMode="auto">
          <a:xfrm>
            <a:off x="7170420" y="2874827"/>
            <a:ext cx="3671888" cy="37658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11223719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 of the proof of Theorem 2.1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51384" y="1061222"/>
                <a:ext cx="10008666" cy="5689600"/>
              </a:xfrm>
            </p:spPr>
            <p:txBody>
              <a:bodyPr/>
              <a:lstStyle/>
              <a:p>
                <a:r>
                  <a:rPr lang="en-US" b="0" dirty="0"/>
                  <a:t>Say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=10</m:t>
                    </m:r>
                  </m:oMath>
                </a14:m>
                <a:r>
                  <a:rPr lang="en-US" dirty="0"/>
                  <a:t>, we want to compute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≤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0.5</m:t>
                            </m:r>
                          </m:sub>
                        </m:sSub>
                        <m:r>
                          <a:rPr lang="fr-CH" b="0" i="1" smtClean="0">
                            <a:latin typeface="Cambria Math" panose="02040503050406030204" pitchFamily="18" charset="0"/>
                          </a:rPr>
                          <m:t>&lt;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e>
                            </m:d>
                          </m:sub>
                        </m:sSub>
                      </m:e>
                    </m:d>
                  </m:oMath>
                </a14:m>
                <a:br>
                  <a:rPr lang="en-US" dirty="0"/>
                </a:br>
                <a:r>
                  <a:rPr lang="en-US" dirty="0"/>
                  <a:t>Consider the game, done by an oracle who knows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0.5</m:t>
                        </m:r>
                      </m:sub>
                    </m:sSub>
                  </m:oMath>
                </a14:m>
                <a:r>
                  <a:rPr lang="en-US" dirty="0"/>
                  <a:t> : </a:t>
                </a:r>
                <a:br>
                  <a:rPr lang="en-US" dirty="0"/>
                </a:br>
                <a:r>
                  <a:rPr lang="en-US" dirty="0"/>
                  <a:t>     for each data,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H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H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fr-CH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fr-CH" b="0" i="1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fr-CH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H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fr-CH" b="0" i="1" smtClean="0">
                            <a:latin typeface="Cambria Math" panose="02040503050406030204" pitchFamily="18" charset="0"/>
                          </a:rPr>
                          <m:t>0.5</m:t>
                        </m:r>
                      </m:sub>
                    </m:sSub>
                  </m:oMath>
                </a14:m>
                <a:r>
                  <a:rPr lang="en-US" dirty="0"/>
                  <a:t> declare success, else declare failure</a:t>
                </a:r>
                <a:br>
                  <a:rPr lang="en-US" dirty="0"/>
                </a:br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fr-CH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be the (random) number of successes</a:t>
                </a:r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fr-CH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CH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fr-CH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fr-CH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fr-CH" b="0" i="1" smtClean="0">
                          <a:latin typeface="Cambria Math" panose="02040503050406030204" pitchFamily="18" charset="0"/>
                        </a:rPr>
                        <m:t>⇔ </m:t>
                      </m:r>
                      <m:sSub>
                        <m:sSubPr>
                          <m:ctrlPr>
                            <a:rPr lang="fr-CH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H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d>
                            <m:dPr>
                              <m:ctrlPr>
                                <a:rPr lang="fr-CH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CH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sub>
                      </m:sSub>
                      <m:r>
                        <a:rPr lang="fr-CH" b="0" i="1" smtClean="0"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fr-CH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H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fr-CH" b="0" i="1" smtClean="0">
                              <a:latin typeface="Cambria Math" panose="02040503050406030204" pitchFamily="18" charset="0"/>
                            </a:rPr>
                            <m:t>0.5</m:t>
                          </m:r>
                        </m:sub>
                      </m:sSub>
                      <m:r>
                        <a:rPr lang="fr-CH" b="0" i="1" smtClean="0"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fr-CH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H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fr-CH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CH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fr-CH" b="0" i="1" smtClean="0">
                              <a:latin typeface="Cambria Math" panose="02040503050406030204" pitchFamily="18" charset="0"/>
                            </a:rPr>
                            <m:t>+1)</m:t>
                          </m:r>
                        </m:sub>
                      </m:sSub>
                    </m:oMath>
                  </m:oMathPara>
                </a14:m>
                <a:endParaRPr lang="fr-CH" b="0" i="1" dirty="0">
                  <a:latin typeface="Cambria Math" panose="02040503050406030204" pitchFamily="18" charset="0"/>
                </a:endParaRP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51384" y="1061222"/>
                <a:ext cx="10008666" cy="5689600"/>
              </a:xfrm>
              <a:blipFill>
                <a:blip r:embed="rId2"/>
                <a:stretch>
                  <a:fillRect l="-914" t="-322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C3A5A597-CA98-43DC-8E18-EB322DDCE446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4612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Content Placeholder 7"/>
          <p:cNvSpPr>
            <a:spLocks noGrp="1"/>
          </p:cNvSpPr>
          <p:nvPr>
            <p:ph idx="1"/>
          </p:nvPr>
        </p:nvSpPr>
        <p:spPr>
          <a:xfrm>
            <a:off x="1811338" y="976313"/>
            <a:ext cx="8856662" cy="5689600"/>
          </a:xfrm>
        </p:spPr>
        <p:txBody>
          <a:bodyPr/>
          <a:lstStyle/>
          <a:p>
            <a:pPr marL="457200" indent="-457200" algn="ctr">
              <a:buFont typeface="Calibri" pitchFamily="34" charset="0"/>
              <a:buAutoNum type="arabicPeriod"/>
            </a:pPr>
            <a:r>
              <a:rPr lang="en-US" sz="2800" dirty="0"/>
              <a:t>Summarized data</a:t>
            </a:r>
          </a:p>
          <a:p>
            <a:pPr marL="457200" indent="-457200" algn="ctr">
              <a:buFont typeface="Calibri" pitchFamily="34" charset="0"/>
              <a:buAutoNum type="arabicPeriod"/>
            </a:pPr>
            <a:r>
              <a:rPr lang="en-US" sz="2800" dirty="0"/>
              <a:t>Confidence Intervals</a:t>
            </a:r>
          </a:p>
          <a:p>
            <a:pPr marL="457200" indent="-457200" algn="ctr">
              <a:buFont typeface="Calibri" pitchFamily="34" charset="0"/>
              <a:buAutoNum type="arabicPeriod"/>
            </a:pPr>
            <a:r>
              <a:rPr lang="en-US" sz="2800" dirty="0"/>
              <a:t>Independence Assumption</a:t>
            </a:r>
          </a:p>
          <a:p>
            <a:pPr marL="457200" indent="-457200" algn="ctr">
              <a:buFont typeface="Calibri" pitchFamily="34" charset="0"/>
              <a:buAutoNum type="arabicPeriod"/>
            </a:pPr>
            <a:r>
              <a:rPr lang="en-US" sz="2800" dirty="0"/>
              <a:t>Prediction Intervals</a:t>
            </a:r>
          </a:p>
          <a:p>
            <a:pPr marL="457200" indent="-457200" algn="ctr">
              <a:buFont typeface="Calibri" pitchFamily="34" charset="0"/>
              <a:buAutoNum type="arabicPeriod"/>
            </a:pPr>
            <a:r>
              <a:rPr lang="en-US" sz="2800" dirty="0"/>
              <a:t>Which Summarization to Use ? </a:t>
            </a:r>
          </a:p>
        </p:txBody>
      </p:sp>
      <p:sp>
        <p:nvSpPr>
          <p:cNvPr id="3076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fld id="{EF0E2E57-EFC8-4B1C-9B04-B4C30C802F3C}" type="slidenum">
              <a:rPr lang="en-US" smtClean="0"/>
              <a:pPr/>
              <a:t>2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314252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 of the proof of Theorem 2.1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703388" y="1061222"/>
                <a:ext cx="8856662" cy="5689600"/>
              </a:xfrm>
            </p:spPr>
            <p:txBody>
              <a:bodyPr/>
              <a:lstStyle/>
              <a:p>
                <a:pPr/>
                <a:r>
                  <a:rPr lang="en-US" b="0" dirty="0"/>
                  <a:t>Say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=10</m:t>
                    </m:r>
                  </m:oMath>
                </a14:m>
                <a:r>
                  <a:rPr lang="en-US" dirty="0"/>
                  <a:t>, we want to compute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≤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0.5</m:t>
                            </m:r>
                          </m:sub>
                        </m:sSub>
                        <m:r>
                          <a:rPr lang="fr-CH" b="0" i="1" smtClean="0">
                            <a:latin typeface="Cambria Math" panose="02040503050406030204" pitchFamily="18" charset="0"/>
                          </a:rPr>
                          <m:t>&lt;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e>
                            </m:d>
                          </m:sub>
                        </m:sSub>
                      </m:e>
                    </m:d>
                  </m:oMath>
                </a14:m>
                <a:br>
                  <a:rPr lang="en-US" dirty="0"/>
                </a:br>
                <a:r>
                  <a:rPr lang="en-US" dirty="0"/>
                  <a:t>Consider the game, done by an oracle who knows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0.5</m:t>
                        </m:r>
                      </m:sub>
                    </m:sSub>
                  </m:oMath>
                </a14:m>
                <a:r>
                  <a:rPr lang="en-US" dirty="0"/>
                  <a:t> : </a:t>
                </a:r>
                <a:br>
                  <a:rPr lang="en-US" dirty="0"/>
                </a:br>
                <a:r>
                  <a:rPr lang="en-US" dirty="0"/>
                  <a:t>     for each data,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H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H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fr-CH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fr-CH" b="0" i="1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fr-CH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H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fr-CH" b="0" i="1" smtClean="0">
                            <a:latin typeface="Cambria Math" panose="02040503050406030204" pitchFamily="18" charset="0"/>
                          </a:rPr>
                          <m:t>0.5</m:t>
                        </m:r>
                      </m:sub>
                    </m:sSub>
                  </m:oMath>
                </a14:m>
                <a:r>
                  <a:rPr lang="en-US" dirty="0"/>
                  <a:t> declare success, else declare failure</a:t>
                </a:r>
                <a:br>
                  <a:rPr lang="en-US" dirty="0"/>
                </a:br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fr-CH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be the (random) number of successes</a:t>
                </a:r>
                <a:br>
                  <a:rPr lang="en-US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fr-CH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CH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fr-CH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fr-CH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fr-CH" i="1">
                          <a:latin typeface="Cambria Math" panose="02040503050406030204" pitchFamily="18" charset="0"/>
                        </a:rPr>
                        <m:t>⇔ </m:t>
                      </m:r>
                      <m:sSub>
                        <m:sSubPr>
                          <m:ctrlPr>
                            <a:rPr lang="fr-CH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H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d>
                            <m:dPr>
                              <m:ctrlPr>
                                <a:rPr lang="fr-CH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CH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sub>
                      </m:sSub>
                      <m:r>
                        <a:rPr lang="fr-CH" i="1"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fr-CH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H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fr-CH" i="1">
                              <a:latin typeface="Cambria Math" panose="02040503050406030204" pitchFamily="18" charset="0"/>
                            </a:rPr>
                            <m:t>0.5</m:t>
                          </m:r>
                        </m:sub>
                      </m:sSub>
                      <m:r>
                        <a:rPr lang="fr-CH" i="1"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fr-CH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H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fr-CH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CH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fr-CH" i="1">
                              <a:latin typeface="Cambria Math" panose="02040503050406030204" pitchFamily="18" charset="0"/>
                            </a:rPr>
                            <m:t>+1)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03388" y="1061222"/>
                <a:ext cx="8856662" cy="5689600"/>
              </a:xfrm>
              <a:blipFill>
                <a:blip r:embed="rId2"/>
                <a:stretch>
                  <a:fillRect l="-1032" t="-322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C3A5A597-CA98-43DC-8E18-EB322DDCE446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2516777" y="3199903"/>
              <a:ext cx="6757852" cy="2795016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337892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378926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 Number of successes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Is 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d>
                                        <m:d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d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≤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0.5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a14:m>
                          <a:r>
                            <a:rPr lang="en-US" sz="2400" dirty="0"/>
                            <a:t> true ?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sz="24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fr-CH" sz="2400" b="0" i="1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sz="24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fr-CH" sz="2400" b="0" i="1" smtClean="0">
                                    <a:latin typeface="Cambria Math" panose="02040503050406030204" pitchFamily="18" charset="0"/>
                                  </a:rPr>
                                  <m:t>=2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sz="24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fr-CH" sz="2400" b="0" i="1" smtClean="0">
                                    <a:latin typeface="Cambria Math" panose="02040503050406030204" pitchFamily="18" charset="0"/>
                                  </a:rPr>
                                  <m:t>=3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dirty="0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dirty="0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sz="24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fr-CH" sz="2400" b="0" i="1" smtClean="0">
                                    <a:latin typeface="Cambria Math" panose="02040503050406030204" pitchFamily="18" charset="0"/>
                                  </a:rPr>
                                  <m:t>=10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2516777" y="3199903"/>
              <a:ext cx="6757852" cy="2795016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337892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378926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509016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 Number of successes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3"/>
                          <a:stretch>
                            <a:fillRect l="-100000" t="-8333" b="-44761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3"/>
                          <a:stretch>
                            <a:fillRect t="-121333" r="-100000" b="-401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3"/>
                          <a:stretch>
                            <a:fillRect t="-221333" r="-100000" b="-301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3"/>
                          <a:stretch>
                            <a:fillRect t="-317105" r="-100000" b="-1973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3"/>
                          <a:stretch>
                            <a:fillRect t="-422667" r="-100000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3"/>
                          <a:stretch>
                            <a:fillRect l="-100000" t="-422667" b="-1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3"/>
                          <a:stretch>
                            <a:fillRect t="-522667" r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1174282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Idea of the proof of Theorem 2.1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703388" y="1061222"/>
                <a:ext cx="8856662" cy="5689600"/>
              </a:xfrm>
            </p:spPr>
            <p:txBody>
              <a:bodyPr/>
              <a:lstStyle/>
              <a:p>
                <a:pPr/>
                <a:r>
                  <a:rPr lang="en-US" dirty="0"/>
                  <a:t>Say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=10</m:t>
                    </m:r>
                  </m:oMath>
                </a14:m>
                <a:r>
                  <a:rPr lang="en-US" dirty="0"/>
                  <a:t>, we want to compute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≤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0.5</m:t>
                            </m:r>
                          </m:sub>
                        </m:sSub>
                        <m:r>
                          <a:rPr lang="fr-CH" i="1">
                            <a:latin typeface="Cambria Math" panose="02040503050406030204" pitchFamily="18" charset="0"/>
                          </a:rPr>
                          <m:t>&lt;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e>
                            </m:d>
                          </m:sub>
                        </m:sSub>
                      </m:e>
                    </m:d>
                  </m:oMath>
                </a14:m>
                <a:br>
                  <a:rPr lang="en-US" dirty="0"/>
                </a:br>
                <a:r>
                  <a:rPr lang="en-US" dirty="0"/>
                  <a:t>Consider the game, done by an oracle who knows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0.5</m:t>
                        </m:r>
                      </m:sub>
                    </m:sSub>
                  </m:oMath>
                </a14:m>
                <a:r>
                  <a:rPr lang="en-US" dirty="0"/>
                  <a:t> : </a:t>
                </a:r>
                <a:br>
                  <a:rPr lang="en-US" dirty="0"/>
                </a:br>
                <a:r>
                  <a:rPr lang="en-US" dirty="0"/>
                  <a:t>     for each data,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H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H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fr-CH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fr-CH" i="1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fr-CH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H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fr-CH" i="1">
                            <a:latin typeface="Cambria Math" panose="02040503050406030204" pitchFamily="18" charset="0"/>
                          </a:rPr>
                          <m:t>0.5</m:t>
                        </m:r>
                      </m:sub>
                    </m:sSub>
                  </m:oMath>
                </a14:m>
                <a:r>
                  <a:rPr lang="en-US" dirty="0"/>
                  <a:t> declare success, else declare failure</a:t>
                </a:r>
                <a:br>
                  <a:rPr lang="en-US" dirty="0"/>
                </a:br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fr-CH" i="1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be the (random) number of successes</a:t>
                </a:r>
                <a:br>
                  <a:rPr lang="en-US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fr-CH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CH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fr-CH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fr-CH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fr-CH" i="1">
                          <a:latin typeface="Cambria Math" panose="02040503050406030204" pitchFamily="18" charset="0"/>
                        </a:rPr>
                        <m:t>⇔ </m:t>
                      </m:r>
                      <m:sSub>
                        <m:sSubPr>
                          <m:ctrlPr>
                            <a:rPr lang="fr-CH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H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d>
                            <m:dPr>
                              <m:ctrlPr>
                                <a:rPr lang="fr-CH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CH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sub>
                      </m:sSub>
                      <m:r>
                        <a:rPr lang="fr-CH" i="1"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fr-CH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H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fr-CH" i="1">
                              <a:latin typeface="Cambria Math" panose="02040503050406030204" pitchFamily="18" charset="0"/>
                            </a:rPr>
                            <m:t>0.5</m:t>
                          </m:r>
                        </m:sub>
                      </m:sSub>
                      <m:r>
                        <a:rPr lang="fr-CH" i="1"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fr-CH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H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fr-CH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CH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fr-CH" i="1">
                              <a:latin typeface="Cambria Math" panose="02040503050406030204" pitchFamily="18" charset="0"/>
                            </a:rPr>
                            <m:t>+1)</m:t>
                          </m:r>
                        </m:sub>
                      </m:sSub>
                    </m:oMath>
                  </m:oMathPara>
                </a14:m>
                <a:endParaRPr lang="fr-CH" dirty="0"/>
              </a:p>
              <a:p>
                <a:endParaRPr lang="fr-CH" dirty="0"/>
              </a:p>
              <a:p>
                <a:endParaRPr lang="fr-CH" dirty="0"/>
              </a:p>
              <a:p>
                <a:endParaRPr lang="fr-CH" dirty="0"/>
              </a:p>
              <a:p>
                <a:endParaRPr lang="fr-CH" dirty="0"/>
              </a:p>
              <a:p>
                <a:endParaRPr lang="fr-CH" dirty="0"/>
              </a:p>
              <a:p>
                <a:endParaRPr lang="fr-CH" dirty="0"/>
              </a:p>
              <a:p>
                <a:pPr/>
                <a:br>
                  <a:rPr lang="fr-CH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dirty="0" smtClean="0">
                          <a:solidFill>
                            <a:srgbClr val="FF0000"/>
                          </a:solidFill>
                        </a:rPr>
                        <m:t>The</m:t>
                      </m:r>
                      <m:r>
                        <m:rPr>
                          <m:nor/>
                        </m:rPr>
                        <a:rPr lang="en-US" dirty="0" smtClean="0">
                          <a:solidFill>
                            <a:srgbClr val="FF000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dirty="0" smtClean="0">
                          <a:solidFill>
                            <a:srgbClr val="FF0000"/>
                          </a:solidFill>
                        </a:rPr>
                        <m:t>event</m:t>
                      </m:r>
                      <m:r>
                        <m:rPr>
                          <m:nor/>
                        </m:rPr>
                        <a:rPr lang="en-US" dirty="0" smtClean="0">
                          <a:solidFill>
                            <a:srgbClr val="FF0000"/>
                          </a:solidFill>
                        </a:rPr>
                        <m:t> 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b>
                          </m:s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≤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0.5</m:t>
                              </m:r>
                            </m:sub>
                          </m:sSub>
                        </m:e>
                      </m:d>
                      <m:r>
                        <m:rPr>
                          <m:nor/>
                        </m:rPr>
                        <a:rPr lang="en-US" dirty="0">
                          <a:solidFill>
                            <a:srgbClr val="FF000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rgbClr val="FF0000"/>
                          </a:solidFill>
                        </a:rPr>
                        <m:t>means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rgbClr val="FF0000"/>
                          </a:solidFill>
                        </a:rPr>
                        <m:t> : </m:t>
                      </m:r>
                      <m:r>
                        <a:rPr lang="fr-CH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2≤</m:t>
                      </m:r>
                      <m:r>
                        <a:rPr lang="fr-CH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03388" y="1061222"/>
                <a:ext cx="8856662" cy="5689600"/>
              </a:xfrm>
              <a:blipFill>
                <a:blip r:embed="rId2"/>
                <a:stretch>
                  <a:fillRect l="-1032" t="-322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C3A5A597-CA98-43DC-8E18-EB322DDCE446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2516777" y="3199903"/>
              <a:ext cx="6757852" cy="2795016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337892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378926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 Number of successes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Is 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d>
                                        <m:d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d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≤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0.5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a14:m>
                          <a:r>
                            <a:rPr lang="en-US" sz="2400" dirty="0"/>
                            <a:t> true ?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sz="24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fr-CH" sz="2400" b="0" i="1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 No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sz="24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fr-CH" sz="2400" b="0" i="1" smtClean="0">
                                    <a:latin typeface="Cambria Math" panose="02040503050406030204" pitchFamily="18" charset="0"/>
                                  </a:rPr>
                                  <m:t>=2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 Yes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sz="24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fr-CH" sz="2400" b="0" i="1" smtClean="0">
                                    <a:latin typeface="Cambria Math" panose="02040503050406030204" pitchFamily="18" charset="0"/>
                                  </a:rPr>
                                  <m:t>=3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Yes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dirty="0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sz="24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fr-CH" sz="2400" b="0" i="1" smtClean="0">
                                    <a:latin typeface="Cambria Math" panose="02040503050406030204" pitchFamily="18" charset="0"/>
                                  </a:rPr>
                                  <m:t>=10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Yes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2516777" y="3199903"/>
              <a:ext cx="6757852" cy="2795016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337892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378926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509016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 Number of successes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3"/>
                          <a:stretch>
                            <a:fillRect l="-100000" t="-8333" b="-47381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3"/>
                          <a:stretch>
                            <a:fillRect t="-121333" r="-100000" b="-43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 No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3"/>
                          <a:stretch>
                            <a:fillRect t="-221333" r="-100000" b="-33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 Yes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3"/>
                          <a:stretch>
                            <a:fillRect t="-317105" r="-100000" b="-2263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Yes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3"/>
                          <a:stretch>
                            <a:fillRect t="-422667" r="-100000" b="-129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3"/>
                          <a:stretch>
                            <a:fillRect l="-100000" t="-422667" b="-129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3"/>
                          <a:stretch>
                            <a:fillRect t="-522667" r="-100000" b="-29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Yes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663816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 of the proof of Theorem 2.1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703388" y="1061222"/>
                <a:ext cx="8856662" cy="5689600"/>
              </a:xfrm>
            </p:spPr>
            <p:txBody>
              <a:bodyPr/>
              <a:lstStyle/>
              <a:p>
                <a:pPr/>
                <a:r>
                  <a:rPr lang="en-US" dirty="0"/>
                  <a:t>Say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=10</m:t>
                    </m:r>
                  </m:oMath>
                </a14:m>
                <a:r>
                  <a:rPr lang="en-US" dirty="0"/>
                  <a:t>, we want to compute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≤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0.5</m:t>
                            </m:r>
                          </m:sub>
                        </m:sSub>
                        <m:r>
                          <a:rPr lang="fr-CH" i="1">
                            <a:latin typeface="Cambria Math" panose="02040503050406030204" pitchFamily="18" charset="0"/>
                          </a:rPr>
                          <m:t>&lt;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e>
                            </m:d>
                          </m:sub>
                        </m:sSub>
                      </m:e>
                    </m:d>
                  </m:oMath>
                </a14:m>
                <a:br>
                  <a:rPr lang="en-US" dirty="0"/>
                </a:br>
                <a:r>
                  <a:rPr lang="en-US" dirty="0"/>
                  <a:t>Consider the game, done by an oracle who knows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0.5</m:t>
                        </m:r>
                      </m:sub>
                    </m:sSub>
                  </m:oMath>
                </a14:m>
                <a:r>
                  <a:rPr lang="en-US" dirty="0"/>
                  <a:t> : </a:t>
                </a:r>
                <a:br>
                  <a:rPr lang="en-US" dirty="0"/>
                </a:br>
                <a:r>
                  <a:rPr lang="en-US" dirty="0"/>
                  <a:t>     for each data,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H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H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fr-CH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fr-CH" i="1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fr-CH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H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fr-CH" i="1">
                            <a:latin typeface="Cambria Math" panose="02040503050406030204" pitchFamily="18" charset="0"/>
                          </a:rPr>
                          <m:t>0.5</m:t>
                        </m:r>
                      </m:sub>
                    </m:sSub>
                  </m:oMath>
                </a14:m>
                <a:r>
                  <a:rPr lang="en-US" dirty="0"/>
                  <a:t> declare success, else declare failure</a:t>
                </a:r>
                <a:br>
                  <a:rPr lang="en-US" dirty="0"/>
                </a:br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fr-CH" i="1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be the (random) number of successes</a:t>
                </a:r>
                <a:br>
                  <a:rPr lang="en-US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fr-CH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CH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fr-CH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fr-CH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fr-CH" i="1">
                          <a:latin typeface="Cambria Math" panose="02040503050406030204" pitchFamily="18" charset="0"/>
                        </a:rPr>
                        <m:t>⇔ </m:t>
                      </m:r>
                      <m:sSub>
                        <m:sSubPr>
                          <m:ctrlPr>
                            <a:rPr lang="fr-CH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H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d>
                            <m:dPr>
                              <m:ctrlPr>
                                <a:rPr lang="fr-CH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CH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sub>
                      </m:sSub>
                      <m:r>
                        <a:rPr lang="fr-CH" i="1"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fr-CH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H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fr-CH" i="1">
                              <a:latin typeface="Cambria Math" panose="02040503050406030204" pitchFamily="18" charset="0"/>
                            </a:rPr>
                            <m:t>0.5</m:t>
                          </m:r>
                        </m:sub>
                      </m:sSub>
                      <m:r>
                        <a:rPr lang="fr-CH" i="1"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fr-CH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H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fr-CH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CH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fr-CH" i="1">
                              <a:latin typeface="Cambria Math" panose="02040503050406030204" pitchFamily="18" charset="0"/>
                            </a:rPr>
                            <m:t>+1)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03388" y="1061222"/>
                <a:ext cx="8856662" cy="5689600"/>
              </a:xfrm>
              <a:blipFill>
                <a:blip r:embed="rId2"/>
                <a:stretch>
                  <a:fillRect l="-1032" t="-322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C3A5A597-CA98-43DC-8E18-EB322DDCE446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2560320" y="3043149"/>
              <a:ext cx="6757852" cy="2795016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337892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378926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 Number of successes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Is 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0.5</m:t>
                                      </m:r>
                                    </m:sub>
                                  </m:sSub>
                                  <m:r>
                                    <a:rPr lang="fr-CH" sz="2400" b="0" i="1" smtClean="0">
                                      <a:latin typeface="Cambria Math" panose="02040503050406030204" pitchFamily="18" charset="0"/>
                                    </a:rPr>
                                    <m:t>&lt;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d>
                                        <m:d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fr-CH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9</m:t>
                                          </m:r>
                                        </m:e>
                                      </m:d>
                                    </m:sub>
                                  </m:sSub>
                                </m:e>
                              </m:d>
                            </m:oMath>
                          </a14:m>
                          <a:r>
                            <a:rPr lang="en-US" sz="2400" dirty="0"/>
                            <a:t> true ?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sz="24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fr-CH" sz="2400" b="0" i="1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dirty="0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dirty="0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sz="24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fr-CH" sz="2400" b="0" i="1" smtClean="0">
                                    <a:latin typeface="Cambria Math" panose="02040503050406030204" pitchFamily="18" charset="0"/>
                                  </a:rPr>
                                  <m:t>=8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sz="24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fr-CH" sz="2400" b="0" i="1" smtClean="0">
                                    <a:latin typeface="Cambria Math" panose="02040503050406030204" pitchFamily="18" charset="0"/>
                                  </a:rPr>
                                  <m:t>=9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sz="24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fr-CH" sz="2400" b="0" i="1" smtClean="0">
                                    <a:latin typeface="Cambria Math" panose="02040503050406030204" pitchFamily="18" charset="0"/>
                                  </a:rPr>
                                  <m:t>=10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2560320" y="3043149"/>
              <a:ext cx="6757852" cy="2795016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337892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378926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509016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 Number of successes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3"/>
                          <a:stretch>
                            <a:fillRect l="-100181" t="-9524" b="-44642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3"/>
                          <a:stretch>
                            <a:fillRect t="-122667" r="-99820" b="-4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3"/>
                          <a:stretch>
                            <a:fillRect t="-222667" r="-99820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3"/>
                          <a:stretch>
                            <a:fillRect l="-100181" t="-222667" b="-3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3"/>
                          <a:stretch>
                            <a:fillRect t="-322667" r="-99820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3"/>
                          <a:stretch>
                            <a:fillRect t="-422667" r="-99820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3"/>
                          <a:stretch>
                            <a:fillRect t="-522667" r="-998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2209004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Idea of the proof of Theorem 2.1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703388" y="1061222"/>
                <a:ext cx="8856662" cy="5689600"/>
              </a:xfrm>
            </p:spPr>
            <p:txBody>
              <a:bodyPr/>
              <a:lstStyle/>
              <a:p>
                <a:pPr/>
                <a:r>
                  <a:rPr lang="en-US" dirty="0"/>
                  <a:t>Say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=10</m:t>
                    </m:r>
                  </m:oMath>
                </a14:m>
                <a:r>
                  <a:rPr lang="en-US" dirty="0"/>
                  <a:t>, we want to compute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≤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0.5</m:t>
                            </m:r>
                          </m:sub>
                        </m:sSub>
                        <m:r>
                          <a:rPr lang="fr-CH" i="1">
                            <a:latin typeface="Cambria Math" panose="02040503050406030204" pitchFamily="18" charset="0"/>
                          </a:rPr>
                          <m:t>&lt;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e>
                            </m:d>
                          </m:sub>
                        </m:sSub>
                      </m:e>
                    </m:d>
                  </m:oMath>
                </a14:m>
                <a:br>
                  <a:rPr lang="en-US" dirty="0"/>
                </a:br>
                <a:r>
                  <a:rPr lang="en-US" dirty="0"/>
                  <a:t>Consider the game, done by an oracle who knows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0.5</m:t>
                        </m:r>
                      </m:sub>
                    </m:sSub>
                  </m:oMath>
                </a14:m>
                <a:r>
                  <a:rPr lang="en-US" dirty="0"/>
                  <a:t> : </a:t>
                </a:r>
                <a:br>
                  <a:rPr lang="en-US" dirty="0"/>
                </a:br>
                <a:r>
                  <a:rPr lang="en-US" dirty="0"/>
                  <a:t>     for each data,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H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H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fr-CH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fr-CH" i="1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fr-CH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H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fr-CH" i="1">
                            <a:latin typeface="Cambria Math" panose="02040503050406030204" pitchFamily="18" charset="0"/>
                          </a:rPr>
                          <m:t>0.5</m:t>
                        </m:r>
                      </m:sub>
                    </m:sSub>
                  </m:oMath>
                </a14:m>
                <a:r>
                  <a:rPr lang="en-US" dirty="0"/>
                  <a:t> declare success, else declare failure</a:t>
                </a:r>
                <a:br>
                  <a:rPr lang="en-US" dirty="0"/>
                </a:br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fr-CH" i="1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be the (random) number of successes</a:t>
                </a:r>
                <a:br>
                  <a:rPr lang="en-US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fr-CH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CH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fr-CH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fr-CH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fr-CH" i="1">
                          <a:latin typeface="Cambria Math" panose="02040503050406030204" pitchFamily="18" charset="0"/>
                        </a:rPr>
                        <m:t>⇔ </m:t>
                      </m:r>
                      <m:sSub>
                        <m:sSubPr>
                          <m:ctrlPr>
                            <a:rPr lang="fr-CH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H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d>
                            <m:dPr>
                              <m:ctrlPr>
                                <a:rPr lang="fr-CH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CH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sub>
                      </m:sSub>
                      <m:r>
                        <a:rPr lang="fr-CH" i="1"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fr-CH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H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fr-CH" i="1">
                              <a:latin typeface="Cambria Math" panose="02040503050406030204" pitchFamily="18" charset="0"/>
                            </a:rPr>
                            <m:t>0.5</m:t>
                          </m:r>
                        </m:sub>
                      </m:sSub>
                      <m:r>
                        <a:rPr lang="fr-CH" i="1"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fr-CH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H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d>
                            <m:dPr>
                              <m:ctrlPr>
                                <a:rPr lang="fr-CH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CH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fr-CH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sub>
                      </m:sSub>
                    </m:oMath>
                  </m:oMathPara>
                </a14:m>
                <a:endParaRPr lang="fr-CH" dirty="0"/>
              </a:p>
              <a:p>
                <a:endParaRPr lang="fr-CH" dirty="0"/>
              </a:p>
              <a:p>
                <a:endParaRPr lang="fr-CH" dirty="0"/>
              </a:p>
              <a:p>
                <a:endParaRPr lang="fr-CH" dirty="0"/>
              </a:p>
              <a:p>
                <a:endParaRPr lang="fr-CH" dirty="0"/>
              </a:p>
              <a:p>
                <a:endParaRPr lang="fr-CH" dirty="0"/>
              </a:p>
              <a:p>
                <a:endParaRPr lang="fr-CH" dirty="0"/>
              </a:p>
              <a:p>
                <a:pPr/>
                <a:br>
                  <a:rPr lang="fr-CH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dirty="0"/>
                        <m:t>The</m:t>
                      </m:r>
                      <m:r>
                        <m:rPr>
                          <m:nor/>
                        </m:rPr>
                        <a:rPr lang="en-US" dirty="0"/>
                        <m:t> </m:t>
                      </m:r>
                      <m:r>
                        <m:rPr>
                          <m:nor/>
                        </m:rPr>
                        <a:rPr lang="en-US" dirty="0"/>
                        <m:t>event</m:t>
                      </m:r>
                      <m:r>
                        <m:rPr>
                          <m:nor/>
                        </m:rPr>
                        <a:rPr lang="en-US" dirty="0"/>
                        <m:t> 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0.5</m:t>
                              </m:r>
                            </m:sub>
                          </m:sSub>
                          <m:r>
                            <a:rPr lang="fr-CH" i="1">
                              <a:latin typeface="Cambria Math" panose="02040503050406030204" pitchFamily="18" charset="0"/>
                            </a:rPr>
                            <m:t>&lt;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CH" i="1">
                                      <a:latin typeface="Cambria Math" panose="02040503050406030204" pitchFamily="18" charset="0"/>
                                    </a:rPr>
                                    <m:t>9</m:t>
                                  </m:r>
                                </m:e>
                              </m:d>
                            </m:sub>
                          </m:sSub>
                        </m:e>
                      </m:d>
                      <m:r>
                        <m:rPr>
                          <m:nor/>
                        </m:rPr>
                        <a:rPr lang="en-US" dirty="0"/>
                        <m:t> </m:t>
                      </m:r>
                      <m:r>
                        <m:rPr>
                          <m:nor/>
                        </m:rPr>
                        <a:rPr lang="en-US" dirty="0"/>
                        <m:t>means</m:t>
                      </m:r>
                      <m:r>
                        <m:rPr>
                          <m:nor/>
                        </m:rPr>
                        <a:rPr lang="en-US" dirty="0"/>
                        <m:t> : </m:t>
                      </m:r>
                      <m:r>
                        <a:rPr lang="fr-CH" i="1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fr-CH" i="1">
                          <a:latin typeface="Cambria Math" panose="02040503050406030204" pitchFamily="18" charset="0"/>
                        </a:rPr>
                        <m:t>≤8 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03388" y="1061222"/>
                <a:ext cx="8856662" cy="5689600"/>
              </a:xfrm>
              <a:blipFill>
                <a:blip r:embed="rId2"/>
                <a:stretch>
                  <a:fillRect l="-1032" t="-322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C3A5A597-CA98-43DC-8E18-EB322DDCE446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2560320" y="3079822"/>
              <a:ext cx="6757852" cy="2795016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337892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378926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 Number of successes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Is 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0.5</m:t>
                                      </m:r>
                                    </m:sub>
                                  </m:sSub>
                                  <m:r>
                                    <a:rPr lang="fr-CH" sz="2400" b="0" i="1" smtClean="0">
                                      <a:latin typeface="Cambria Math" panose="02040503050406030204" pitchFamily="18" charset="0"/>
                                    </a:rPr>
                                    <m:t>&lt;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d>
                                        <m:d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fr-CH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9</m:t>
                                          </m:r>
                                        </m:e>
                                      </m:d>
                                    </m:sub>
                                  </m:sSub>
                                </m:e>
                              </m:d>
                            </m:oMath>
                          </a14:m>
                          <a:r>
                            <a:rPr lang="en-US" sz="2400" dirty="0"/>
                            <a:t> true ?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sz="24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fr-CH" sz="2400" b="0" i="1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 Yes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dirty="0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sz="24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fr-CH" sz="2400" b="0" i="1" smtClean="0">
                                    <a:latin typeface="Cambria Math" panose="02040503050406030204" pitchFamily="18" charset="0"/>
                                  </a:rPr>
                                  <m:t>=8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Yes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sz="24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fr-CH" sz="2400" b="0" i="1" smtClean="0">
                                    <a:latin typeface="Cambria Math" panose="02040503050406030204" pitchFamily="18" charset="0"/>
                                  </a:rPr>
                                  <m:t>=9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No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sz="24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fr-CH" sz="2400" b="0" i="1" smtClean="0">
                                    <a:latin typeface="Cambria Math" panose="02040503050406030204" pitchFamily="18" charset="0"/>
                                  </a:rPr>
                                  <m:t>=10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No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2560320" y="3079822"/>
              <a:ext cx="6757852" cy="2795016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337892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378926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509016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 Number of successes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3"/>
                          <a:stretch>
                            <a:fillRect l="-100181" t="-9524" b="-47381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3"/>
                          <a:stretch>
                            <a:fillRect t="-122667" r="-99820" b="-43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 Yes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3"/>
                          <a:stretch>
                            <a:fillRect t="-222667" r="-99820" b="-33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3"/>
                          <a:stretch>
                            <a:fillRect l="-100181" t="-222667" b="-330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3"/>
                          <a:stretch>
                            <a:fillRect t="-322667" r="-99820" b="-23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Yes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3"/>
                          <a:stretch>
                            <a:fillRect t="-422667" r="-99820" b="-13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No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3"/>
                          <a:stretch>
                            <a:fillRect t="-522667" r="-99820" b="-3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No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781301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 of the proof of Theorem 2.1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51384" y="692696"/>
                <a:ext cx="10008666" cy="6058126"/>
              </a:xfrm>
            </p:spPr>
            <p:txBody>
              <a:bodyPr/>
              <a:lstStyle/>
              <a:p>
                <a:pPr/>
                <a:r>
                  <a:rPr lang="en-US" dirty="0"/>
                  <a:t>Say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=10</m:t>
                    </m:r>
                  </m:oMath>
                </a14:m>
                <a:r>
                  <a:rPr lang="en-US" dirty="0"/>
                  <a:t>, we want to compute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≤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0.5</m:t>
                            </m:r>
                          </m:sub>
                        </m:sSub>
                        <m:r>
                          <a:rPr lang="fr-CH" i="1">
                            <a:latin typeface="Cambria Math" panose="02040503050406030204" pitchFamily="18" charset="0"/>
                          </a:rPr>
                          <m:t>&lt;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e>
                            </m:d>
                          </m:sub>
                        </m:sSub>
                      </m:e>
                    </m:d>
                  </m:oMath>
                </a14:m>
                <a:br>
                  <a:rPr lang="en-US" dirty="0"/>
                </a:br>
                <a:r>
                  <a:rPr lang="en-US" dirty="0"/>
                  <a:t>Consider the game, done by an oracle who knows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0.5</m:t>
                        </m:r>
                      </m:sub>
                    </m:sSub>
                  </m:oMath>
                </a14:m>
                <a:r>
                  <a:rPr lang="en-US" dirty="0"/>
                  <a:t> : </a:t>
                </a:r>
                <a:br>
                  <a:rPr lang="en-US" dirty="0"/>
                </a:br>
                <a:r>
                  <a:rPr lang="en-US" dirty="0"/>
                  <a:t>     for each data,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H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H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fr-CH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fr-CH" i="1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fr-CH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H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fr-CH" i="1">
                            <a:latin typeface="Cambria Math" panose="02040503050406030204" pitchFamily="18" charset="0"/>
                          </a:rPr>
                          <m:t>0.5</m:t>
                        </m:r>
                      </m:sub>
                    </m:sSub>
                  </m:oMath>
                </a14:m>
                <a:r>
                  <a:rPr lang="en-US" dirty="0"/>
                  <a:t> declare success, else declare failure</a:t>
                </a:r>
                <a:br>
                  <a:rPr lang="en-US" dirty="0"/>
                </a:br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fr-CH" i="1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be the (random) number of successes</a:t>
                </a:r>
                <a:br>
                  <a:rPr lang="en-US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fr-CH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CH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fr-CH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fr-CH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fr-CH" i="1">
                          <a:latin typeface="Cambria Math" panose="02040503050406030204" pitchFamily="18" charset="0"/>
                        </a:rPr>
                        <m:t>⇔ </m:t>
                      </m:r>
                      <m:sSub>
                        <m:sSubPr>
                          <m:ctrlPr>
                            <a:rPr lang="fr-CH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H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d>
                            <m:dPr>
                              <m:ctrlPr>
                                <a:rPr lang="fr-CH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CH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sub>
                      </m:sSub>
                      <m:r>
                        <a:rPr lang="fr-CH" i="1"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fr-CH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H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fr-CH" i="1">
                              <a:latin typeface="Cambria Math" panose="02040503050406030204" pitchFamily="18" charset="0"/>
                            </a:rPr>
                            <m:t>0.5</m:t>
                          </m:r>
                        </m:sub>
                      </m:sSub>
                      <m:r>
                        <a:rPr lang="fr-CH" i="1"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fr-CH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H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fr-CH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CH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fr-CH" i="1">
                              <a:latin typeface="Cambria Math" panose="02040503050406030204" pitchFamily="18" charset="0"/>
                            </a:rPr>
                            <m:t>+1)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The event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≤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0.5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means : </a:t>
                </a:r>
                <a14:m>
                  <m:oMath xmlns:m="http://schemas.openxmlformats.org/officeDocument/2006/math">
                    <m:r>
                      <a:rPr lang="fr-CH" b="0" i="1" smtClean="0">
                        <a:latin typeface="Cambria Math" panose="02040503050406030204" pitchFamily="18" charset="0"/>
                      </a:rPr>
                      <m:t>2≤</m:t>
                    </m:r>
                    <m:r>
                      <a:rPr lang="fr-CH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The event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0.5</m:t>
                            </m:r>
                          </m:sub>
                        </m:sSub>
                        <m:r>
                          <a:rPr lang="fr-CH" b="0" i="1" smtClean="0">
                            <a:latin typeface="Cambria Math" panose="02040503050406030204" pitchFamily="18" charset="0"/>
                          </a:rPr>
                          <m:t>&lt;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fr-CH" i="1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e>
                            </m:d>
                          </m:sub>
                        </m:sSub>
                      </m:e>
                    </m:d>
                  </m:oMath>
                </a14:m>
                <a:r>
                  <a:rPr lang="en-US" dirty="0"/>
                  <a:t> means : </a:t>
                </a:r>
                <a14:m>
                  <m:oMath xmlns:m="http://schemas.openxmlformats.org/officeDocument/2006/math">
                    <m:r>
                      <a:rPr lang="fr-CH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fr-CH" b="0" i="1" smtClean="0">
                        <a:latin typeface="Cambria Math" panose="02040503050406030204" pitchFamily="18" charset="0"/>
                      </a:rPr>
                      <m:t>≤8 </m:t>
                    </m:r>
                  </m:oMath>
                </a14:m>
                <a:endParaRPr lang="en-US" dirty="0"/>
              </a:p>
              <a:p>
                <a:pPr/>
                <a:r>
                  <a:rPr lang="en-US" dirty="0"/>
                  <a:t>The event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≤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0.5</m:t>
                            </m:r>
                          </m:sub>
                        </m:sSub>
                        <m:r>
                          <a:rPr lang="fr-CH" b="0" i="1" smtClean="0">
                            <a:latin typeface="Cambria Math" panose="02040503050406030204" pitchFamily="18" charset="0"/>
                          </a:rPr>
                          <m:t>&lt;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e>
                            </m:d>
                          </m:sub>
                        </m:sSub>
                      </m:e>
                    </m:d>
                  </m:oMath>
                </a14:m>
                <a:r>
                  <a:rPr lang="en-US" dirty="0"/>
                  <a:t> means : </a:t>
                </a:r>
                <a14:m>
                  <m:oMath xmlns:m="http://schemas.openxmlformats.org/officeDocument/2006/math">
                    <m:r>
                      <a:rPr lang="fr-CH" i="1">
                        <a:latin typeface="Cambria Math" panose="02040503050406030204" pitchFamily="18" charset="0"/>
                      </a:rPr>
                      <m:t>2≤</m:t>
                    </m:r>
                    <m:r>
                      <a:rPr lang="fr-CH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fr-CH" i="1">
                        <a:latin typeface="Cambria Math" panose="02040503050406030204" pitchFamily="18" charset="0"/>
                      </a:rPr>
                      <m:t>≤8 </m:t>
                    </m:r>
                  </m:oMath>
                </a14:m>
                <a:br>
                  <a:rPr lang="fr-CH" dirty="0"/>
                </a:br>
                <a:br>
                  <a:rPr lang="fr-CH" dirty="0"/>
                </a:br>
                <a:r>
                  <a:rPr lang="fr-CH" dirty="0"/>
                  <a:t>The distribution of </a:t>
                </a:r>
                <a14:m>
                  <m:oMath xmlns:m="http://schemas.openxmlformats.org/officeDocument/2006/math">
                    <m:r>
                      <a:rPr lang="fr-CH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is </a:t>
                </a:r>
                <a:r>
                  <a:rPr lang="fr-CH" dirty="0"/>
                  <a:t>Binomial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fr-CH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CH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fr-CH" b="0" i="1" smtClean="0">
                            <a:latin typeface="Cambria Math" panose="02040503050406030204" pitchFamily="18" charset="0"/>
                          </a:rPr>
                          <m:t>=10, </m:t>
                        </m:r>
                        <m:r>
                          <a:rPr lang="fr-CH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fr-CH" i="1">
                            <a:latin typeface="Cambria Math" panose="02040503050406030204" pitchFamily="18" charset="0"/>
                          </a:rPr>
                          <m:t>=0.5</m:t>
                        </m:r>
                      </m:e>
                    </m:d>
                  </m:oMath>
                </a14:m>
                <a:br>
                  <a:rPr lang="fr-CH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H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≤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0.5</m:t>
                              </m:r>
                            </m:sub>
                          </m:sSub>
                          <m:r>
                            <a:rPr lang="fr-CH" i="1">
                              <a:latin typeface="Cambria Math" panose="02040503050406030204" pitchFamily="18" charset="0"/>
                            </a:rPr>
                            <m:t>&lt;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9</m:t>
                                  </m:r>
                                </m:e>
                              </m:d>
                            </m:sub>
                          </m:sSub>
                        </m:e>
                      </m:d>
                      <m:r>
                        <a:rPr lang="fr-CH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CH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fr-CH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CH" i="1">
                              <a:latin typeface="Cambria Math" panose="02040503050406030204" pitchFamily="18" charset="0"/>
                            </a:rPr>
                            <m:t>2≤</m:t>
                          </m:r>
                          <m:r>
                            <a:rPr lang="fr-CH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fr-CH" i="1">
                              <a:latin typeface="Cambria Math" panose="02040503050406030204" pitchFamily="18" charset="0"/>
                            </a:rPr>
                            <m:t>≤8</m:t>
                          </m:r>
                        </m:e>
                      </m:d>
                      <m:r>
                        <a:rPr lang="fr-CH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CH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fr-CH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CH" b="0" i="1" smtClean="0">
                              <a:latin typeface="Cambria Math" panose="02040503050406030204" pitchFamily="18" charset="0"/>
                            </a:rPr>
                            <m:t>1&lt;</m:t>
                          </m:r>
                          <m:r>
                            <a:rPr lang="fr-CH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fr-CH" b="0" i="1" smtClean="0">
                              <a:latin typeface="Cambria Math" panose="02040503050406030204" pitchFamily="18" charset="0"/>
                            </a:rPr>
                            <m:t>≤8</m:t>
                          </m:r>
                        </m:e>
                      </m:d>
                      <m:r>
                        <a:rPr lang="fr-CH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CH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fr-CH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CH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fr-CH" b="0" i="1" smtClean="0">
                              <a:latin typeface="Cambria Math" panose="02040503050406030204" pitchFamily="18" charset="0"/>
                            </a:rPr>
                            <m:t>≤8</m:t>
                          </m:r>
                        </m:e>
                      </m:d>
                      <m:r>
                        <a:rPr lang="fr-CH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fr-CH" i="1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fr-CH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CH" i="1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fr-CH" i="1">
                          <a:latin typeface="Cambria Math" panose="02040503050406030204" pitchFamily="18" charset="0"/>
                        </a:rPr>
                        <m:t>≤1)=</m:t>
                      </m:r>
                      <m:sSub>
                        <m:sSubPr>
                          <m:ctrlPr>
                            <a:rPr lang="fr-CH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H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fr-CH" b="0" i="1" smtClean="0">
                              <a:latin typeface="Cambria Math" panose="02040503050406030204" pitchFamily="18" charset="0"/>
                            </a:rPr>
                            <m:t>10,0.5</m:t>
                          </m:r>
                        </m:sub>
                      </m:sSub>
                      <m:d>
                        <m:dPr>
                          <m:ctrlPr>
                            <a:rPr lang="fr-CH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CH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e>
                      </m:d>
                      <m:r>
                        <a:rPr lang="fr-CH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fr-CH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H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fr-CH" i="1">
                              <a:latin typeface="Cambria Math" panose="02040503050406030204" pitchFamily="18" charset="0"/>
                            </a:rPr>
                            <m:t>10,0.5</m:t>
                          </m:r>
                        </m:sub>
                      </m:sSub>
                      <m:d>
                        <m:dPr>
                          <m:ctrlPr>
                            <a:rPr lang="fr-CH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CH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br>
                  <a:rPr lang="fr-CH" dirty="0"/>
                </a:br>
                <a14:m>
                  <m:oMath xmlns:m="http://schemas.openxmlformats.org/officeDocument/2006/math">
                    <m:r>
                      <a:rPr lang="fr-CH" b="0" i="1" smtClean="0"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r>
                  <a:rPr lang="fr-CH" dirty="0"/>
                  <a:t> </a:t>
                </a:r>
                <a:br>
                  <a:rPr lang="fr-CH" dirty="0"/>
                </a:br>
                <a14:m>
                  <m:oMath xmlns:m="http://schemas.openxmlformats.org/officeDocument/2006/math">
                    <m:r>
                      <a:rPr lang="fr-CH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≤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0.5</m:t>
                            </m:r>
                          </m:sub>
                        </m:sSub>
                        <m:r>
                          <a:rPr lang="fr-CH" i="1">
                            <a:latin typeface="Cambria Math" panose="02040503050406030204" pitchFamily="18" charset="0"/>
                          </a:rPr>
                          <m:t>&lt;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e>
                            </m:d>
                          </m:sub>
                        </m:sSub>
                      </m:e>
                    </m:d>
                    <m:r>
                      <a:rPr lang="fr-CH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fr-CH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≤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0.5</m:t>
                            </m:r>
                          </m:sub>
                        </m:sSub>
                        <m:r>
                          <a:rPr lang="fr-CH" i="1">
                            <a:latin typeface="Cambria Math" panose="02040503050406030204" pitchFamily="18" charset="0"/>
                          </a:rPr>
                          <m:t>≤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e>
                            </m:d>
                          </m:sub>
                        </m:sSub>
                      </m:e>
                    </m:d>
                  </m:oMath>
                </a14:m>
                <a:r>
                  <a:rPr lang="en-US" dirty="0"/>
                  <a:t> if the distribution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H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H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fr-CH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has a density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51384" y="692696"/>
                <a:ext cx="10008666" cy="6058126"/>
              </a:xfrm>
              <a:blipFill>
                <a:blip r:embed="rId2"/>
                <a:stretch>
                  <a:fillRect l="-914" t="-302" r="-426" b="-4532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C3A5A597-CA98-43DC-8E18-EB322DDCE446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46091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Confidence Interval for Mean </a:t>
            </a:r>
          </a:p>
        </p:txBody>
      </p:sp>
      <p:sp>
        <p:nvSpPr>
          <p:cNvPr id="21508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/>
              <a:t>This is the most commonly used confidence interval</a:t>
            </a:r>
          </a:p>
          <a:p>
            <a:pPr eaLnBrk="1" hangingPunct="1"/>
            <a:r>
              <a:rPr lang="en-US" dirty="0"/>
              <a:t>But requires some assumptions to hold, may be misleading if they do not hold</a:t>
            </a:r>
          </a:p>
          <a:p>
            <a:pPr eaLnBrk="1" hangingPunct="1"/>
            <a:r>
              <a:rPr lang="en-US" dirty="0"/>
              <a:t>There is no exact theorem as for median and quantiles, but there are asymptotic results and a heuristic.</a:t>
            </a:r>
          </a:p>
          <a:p>
            <a:endParaRPr lang="en-US" dirty="0"/>
          </a:p>
          <a:p>
            <a:pPr eaLnBrk="1" hangingPunct="1"/>
            <a:endParaRPr lang="en-US" dirty="0"/>
          </a:p>
        </p:txBody>
      </p:sp>
      <p:sp>
        <p:nvSpPr>
          <p:cNvPr id="21506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fld id="{4AB6282B-54E4-44F3-ACEC-5A50F67AE531}" type="slidenum">
              <a:rPr lang="en-US" smtClean="0"/>
              <a:pPr/>
              <a:t>25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20342941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Computing a confidence interval for the mean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Assume the data we have obtained is generated by a simulator, which has drawn the data from a distribution with CDF </a:t>
                </a:r>
                <a14:m>
                  <m:oMath xmlns:m="http://schemas.openxmlformats.org/officeDocument/2006/math">
                    <m:r>
                      <a:rPr lang="fr-CH" b="0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fr-CH" b="0" i="1" smtClean="0">
                            <a:latin typeface="Cambria Math" panose="02040503050406030204" pitchFamily="18" charset="0"/>
                          </a:rPr>
                        </m:ctrlPr>
                      </m:dPr>
                      <m:e/>
                    </m:d>
                  </m:oMath>
                </a14:m>
                <a:endParaRPr lang="fr-CH" b="0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The distribution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()</m:t>
                    </m:r>
                  </m:oMath>
                </a14:m>
                <a:r>
                  <a:rPr lang="en-US" dirty="0"/>
                  <a:t> has a true mean </a:t>
                </a:r>
                <a14:m>
                  <m:oMath xmlns:m="http://schemas.openxmlformats.org/officeDocument/2006/math">
                    <m:r>
                      <a:rPr lang="fr-CH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: </a:t>
                </a:r>
                <a14:m>
                  <m:oMath xmlns:m="http://schemas.openxmlformats.org/officeDocument/2006/math">
                    <m:nary>
                      <m:nary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fr-CH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fr-CH" b="0" i="1" dirty="0" smtClean="0">
                            <a:latin typeface="Cambria Math" panose="02040503050406030204" pitchFamily="18" charset="0"/>
                          </a:rPr>
                          <m:t>∞</m:t>
                        </m:r>
                      </m:sub>
                      <m:sup>
                        <m:r>
                          <a:rPr lang="fr-CH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fr-CH" i="1" dirty="0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>
                          <a:rPr lang="fr-CH" b="0" i="1" dirty="0" smtClean="0">
                            <a:latin typeface="Cambria Math" panose="02040503050406030204" pitchFamily="18" charset="0"/>
                          </a:rPr>
                          <m:t>𝑥𝑑𝐹</m:t>
                        </m:r>
                        <m:d>
                          <m:dPr>
                            <m:ctrlPr>
                              <a:rPr lang="fr-CH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CH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fr-CH" b="0" i="1" dirty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fr-CH" b="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nary>
                  </m:oMath>
                </a14:m>
                <a:endParaRPr lang="en-US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We have obtained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H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H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fr-CH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fr-CH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fr-CH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H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fr-CH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; we </a:t>
                </a:r>
                <a:r>
                  <a:rPr lang="en-US" i="1" dirty="0">
                    <a:solidFill>
                      <a:srgbClr val="FF0000"/>
                    </a:solidFill>
                  </a:rPr>
                  <a:t>estimate</a:t>
                </a:r>
                <a:r>
                  <a:rPr lang="en-US" i="1" dirty="0"/>
                  <a:t> </a:t>
                </a:r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fr-CH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using some formula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fr-CH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CH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acc>
                    <m:d>
                      <m:dPr>
                        <m:ctrlPr>
                          <a:rPr lang="fr-CH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CH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CH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fr-CH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fr-CH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fr-CH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CH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fr-CH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; our </a:t>
                </a:r>
                <a:r>
                  <a:rPr lang="en-US" i="1" dirty="0"/>
                  <a:t>point estimate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fr-CH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CH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acc>
                  </m:oMath>
                </a14:m>
                <a:r>
                  <a:rPr lang="en-US" dirty="0"/>
                  <a:t> depends on the data and is also random (hopefully not too much)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A </a:t>
                </a:r>
                <a:r>
                  <a:rPr lang="en-US" i="1" dirty="0">
                    <a:solidFill>
                      <a:srgbClr val="FF0000"/>
                    </a:solidFill>
                  </a:rPr>
                  <a:t>confidence interval </a:t>
                </a:r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fr-CH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CH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fr-CH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at confidence level 95% is an interval </a:t>
                </a:r>
                <a14:m>
                  <m:oMath xmlns:m="http://schemas.openxmlformats.org/officeDocument/2006/math">
                    <m:r>
                      <a:rPr lang="fr-CH" b="0" i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fr-CH" b="0" i="1" smtClean="0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fr-CH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CH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CH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fr-CH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fr-CH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fr-CH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CH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fr-CH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fr-CH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fr-CH" b="0" i="1" smtClean="0">
                        <a:latin typeface="Cambria Math" panose="02040503050406030204" pitchFamily="18" charset="0"/>
                      </a:rPr>
                      <m:t>𝑣</m:t>
                    </m:r>
                    <m:d>
                      <m:dPr>
                        <m:ctrlPr>
                          <a:rPr lang="fr-CH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CH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CH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fr-CH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fr-CH" i="1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fr-CH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CH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fr-CH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fr-CH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such that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fr-CH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fr-CH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CH" i="1">
                            <a:latin typeface="Cambria Math" panose="02040503050406030204" pitchFamily="18" charset="0"/>
                          </a:rPr>
                          <m:t>𝑢</m:t>
                        </m:r>
                        <m:d>
                          <m:dPr>
                            <m:ctrlPr>
                              <a:rPr lang="fr-CH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fr-CH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CH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fr-CH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fr-CH" i="1"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sSub>
                              <m:sSubPr>
                                <m:ctrlPr>
                                  <a:rPr lang="fr-CH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CH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fr-CH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a:rPr lang="fr-CH" b="0" i="1" smtClean="0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fr-CH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fr-CH" b="0" i="1" smtClean="0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fr-CH" i="1">
                            <a:latin typeface="Cambria Math" panose="02040503050406030204" pitchFamily="18" charset="0"/>
                          </a:rPr>
                          <m:t>𝑣</m:t>
                        </m:r>
                        <m:d>
                          <m:dPr>
                            <m:ctrlPr>
                              <a:rPr lang="fr-CH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fr-CH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CH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fr-CH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fr-CH" i="1"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sSub>
                              <m:sSubPr>
                                <m:ctrlPr>
                                  <a:rPr lang="fr-CH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CH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fr-CH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fr-CH" b="0" i="1" smtClean="0">
                        <a:latin typeface="Cambria Math" panose="02040503050406030204" pitchFamily="18" charset="0"/>
                      </a:rPr>
                      <m:t>≥0.95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32" t="-857" r="-1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C3A5A597-CA98-43DC-8E18-EB322DDCE446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508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CI for mean, asymptotic case</a:t>
            </a:r>
          </a:p>
        </p:txBody>
      </p:sp>
      <p:sp>
        <p:nvSpPr>
          <p:cNvPr id="22532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 central limit theorem holds, </a:t>
            </a:r>
            <a:r>
              <a:rPr lang="en-US" dirty="0" err="1"/>
              <a:t>i.e</a:t>
            </a:r>
            <a:r>
              <a:rPr lang="en-US" dirty="0"/>
              <a:t> the sample mean is approx. normal </a:t>
            </a:r>
            <a:br>
              <a:rPr lang="en-US" dirty="0"/>
            </a:br>
            <a:r>
              <a:rPr lang="en-US" dirty="0"/>
              <a:t>(in practice: </a:t>
            </a:r>
            <a:r>
              <a:rPr lang="en-US" i="1" dirty="0"/>
              <a:t>n</a:t>
            </a:r>
            <a:r>
              <a:rPr lang="en-US" dirty="0"/>
              <a:t> is large and distribution is not “wild”- not heavy tailed -- see chapter 3)</a:t>
            </a:r>
          </a:p>
        </p:txBody>
      </p:sp>
      <p:sp>
        <p:nvSpPr>
          <p:cNvPr id="22530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fld id="{686869D4-489A-4702-86B7-953191897885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5F3478D-A182-49F5-B43A-776797DB97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058" y="2276872"/>
            <a:ext cx="8712630" cy="439248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11596319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556" name="Rectangle 3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1703388" y="1052513"/>
                <a:ext cx="8964612" cy="5689600"/>
              </a:xfrm>
            </p:spPr>
            <p:txBody>
              <a:bodyPr/>
              <a:lstStyle/>
              <a:p>
                <a:pPr eaLnBrk="1" hangingPunct="1"/>
                <a:r>
                  <a:rPr lang="en-US" sz="2800" dirty="0"/>
                  <a:t>95% confidence level</a:t>
                </a:r>
                <a:br>
                  <a:rPr lang="en-US" sz="2800" dirty="0"/>
                </a:br>
                <a:br>
                  <a:rPr lang="en-US" sz="2800" dirty="0"/>
                </a:br>
                <a:r>
                  <a:rPr lang="en-US" sz="2800" dirty="0"/>
                  <a:t>CI for mean:  </a:t>
                </a:r>
                <a14:m>
                  <m:oMath xmlns:m="http://schemas.openxmlformats.org/officeDocument/2006/math">
                    <m:r>
                      <a:rPr lang="en-CA" sz="2800" i="1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sz="2800" i="1">
                        <a:latin typeface="Cambria Math"/>
                      </a:rPr>
                      <m:t>±1.96</m:t>
                    </m:r>
                    <m:f>
                      <m:f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latin typeface="Cambria Math"/>
                          </a:rPr>
                          <m:t>𝑠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800" i="1">
                                <a:latin typeface="Cambria Math"/>
                              </a:rPr>
                              <m:t>𝑛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sz="2800" dirty="0"/>
                  <a:t> where </a:t>
                </a:r>
                <a:br>
                  <a:rPr lang="en-US" sz="2800" dirty="0"/>
                </a:br>
                <a:r>
                  <a:rPr lang="en-US" sz="2800" dirty="0"/>
                  <a:t>	</a:t>
                </a:r>
                <a14:m>
                  <m:oMath xmlns:m="http://schemas.openxmlformats.org/officeDocument/2006/math">
                    <m:r>
                      <a:rPr lang="en-CA" sz="2800" i="1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CA" sz="28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800" dirty="0"/>
                  <a:t> sample mean</a:t>
                </a:r>
                <a:br>
                  <a:rPr lang="en-US" sz="2800" dirty="0"/>
                </a:br>
                <a:r>
                  <a:rPr lang="en-US" sz="2800" dirty="0"/>
                  <a:t>	</a:t>
                </a:r>
                <a14:m>
                  <m:oMath xmlns:m="http://schemas.openxmlformats.org/officeDocument/2006/math">
                    <m:r>
                      <a:rPr lang="en-CA" sz="2800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CA" sz="28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800" dirty="0"/>
                  <a:t> estimate of standard deviation</a:t>
                </a:r>
              </a:p>
              <a:p>
                <a:pPr eaLnBrk="1" hangingPunct="1"/>
                <a:br>
                  <a:rPr lang="en-US" sz="2800" dirty="0"/>
                </a:br>
                <a:br>
                  <a:rPr lang="en-US" sz="2800" dirty="0"/>
                </a:br>
                <a:endParaRPr lang="en-US" sz="2800" dirty="0"/>
              </a:p>
              <a:p>
                <a:pPr eaLnBrk="1" hangingPunct="1"/>
                <a:r>
                  <a:rPr lang="en-US" sz="2800" dirty="0"/>
                  <a:t>amplitude of CI decreases </a:t>
                </a:r>
                <a:br>
                  <a:rPr lang="en-US" sz="2800" dirty="0"/>
                </a:br>
                <a:r>
                  <a:rPr lang="en-US" sz="2800" dirty="0"/>
                  <a:t>in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/>
                      </a:rPr>
                      <m:t>1/</m:t>
                    </m:r>
                    <m:rad>
                      <m:radPr>
                        <m:degHide m:val="on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800" i="1">
                            <a:latin typeface="Cambria Math"/>
                          </a:rPr>
                          <m:t>𝑛</m:t>
                        </m:r>
                      </m:e>
                    </m:rad>
                  </m:oMath>
                </a14:m>
                <a:br>
                  <a:rPr lang="en-US" sz="2800" dirty="0"/>
                </a:br>
                <a:br>
                  <a:rPr lang="en-US" sz="2800" dirty="0"/>
                </a:br>
                <a:r>
                  <a:rPr lang="en-US" sz="2800" dirty="0"/>
                  <a:t>compare to prediction interval </a:t>
                </a:r>
              </a:p>
            </p:txBody>
          </p:sp>
        </mc:Choice>
        <mc:Fallback xmlns="">
          <p:sp>
            <p:nvSpPr>
              <p:cNvPr id="23556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03388" y="1052513"/>
                <a:ext cx="8964612" cy="5689600"/>
              </a:xfrm>
              <a:blipFill>
                <a:blip r:embed="rId4"/>
                <a:stretch>
                  <a:fillRect l="-1360" t="-1072" b="-1072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554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fld id="{AB572442-90C8-4BB1-BAD4-840BEE75DAE0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23558" name="Picture 7"/>
          <p:cNvPicPr>
            <a:picLocks noChangeAspect="1" noChangeArrowheads="1"/>
          </p:cNvPicPr>
          <p:nvPr/>
        </p:nvPicPr>
        <p:blipFill>
          <a:blip r:embed="rId5" cstate="print"/>
          <a:srcRect l="53809"/>
          <a:stretch>
            <a:fillRect/>
          </a:stretch>
        </p:blipFill>
        <p:spPr bwMode="auto">
          <a:xfrm>
            <a:off x="6634164" y="3524250"/>
            <a:ext cx="4033837" cy="33337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59979934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Idea of Proof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CA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CA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CA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</m:acc>
                      </m:e>
                      <m:sub>
                        <m:r>
                          <a:rPr lang="en-CA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CA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CA" i="1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CA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CA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CA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C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CA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CA" b="0" i="0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m:rPr>
                        <m:sty m:val="p"/>
                      </m:rPr>
                      <a:rPr lang="en-CA" b="0" i="0" smtClean="0">
                        <a:latin typeface="Cambria Math" panose="02040503050406030204" pitchFamily="18" charset="0"/>
                      </a:rPr>
                      <m:t>E</m:t>
                    </m:r>
                    <m:d>
                      <m:d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C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CA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CA" i="1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</m:acc>
                          </m:e>
                          <m:sub>
                            <m:r>
                              <a:rPr lang="en-CA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CA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CA" b="0" dirty="0"/>
                  <a:t>,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CA" smtClean="0">
                        <a:latin typeface="Cambria Math" panose="02040503050406030204" pitchFamily="18" charset="0"/>
                      </a:rPr>
                      <m:t>v</m:t>
                    </m:r>
                    <m:r>
                      <m:rPr>
                        <m:sty m:val="p"/>
                      </m:rPr>
                      <a:rPr lang="en-CA" b="0" i="0" smtClean="0">
                        <a:latin typeface="Cambria Math" panose="02040503050406030204" pitchFamily="18" charset="0"/>
                      </a:rPr>
                      <m:t>ar</m:t>
                    </m:r>
                    <m:d>
                      <m:d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C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CA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CA" i="1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</m:acc>
                          </m:e>
                          <m:sub>
                            <m:r>
                              <a:rPr lang="en-CA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CA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sSup>
                      <m:sSup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CA" b="0" dirty="0"/>
                  <a:t> </a:t>
                </a:r>
              </a:p>
              <a:p>
                <a:pPr/>
                <a:r>
                  <a:rPr lang="en-CA" b="0" dirty="0"/>
                  <a:t>central limit theorem : approximately, for large </a:t>
                </a:r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br>
                  <a:rPr lang="en-CA" b="0" i="1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</m:acc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nary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CA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  <m:sSup>
                            <m:sSupPr>
                              <m:ctrlPr>
                                <a:rPr lang="en-CA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CA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 ≈</m:t>
                      </m:r>
                      <m:sSup>
                        <m:sSup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  <m:oMath xmlns:m="http://schemas.openxmlformats.org/officeDocument/2006/math">
                      <m:f>
                        <m:f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CA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CA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num>
                        <m:den>
                          <m:sSub>
                            <m:sSub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f>
                                <m:fPr>
                                  <m:ctrlP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CA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CA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rad>
                                </m:den>
                              </m:f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den>
                      </m:f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lang="en-CA" i="1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CA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CA" b="0" i="1" dirty="0">
                  <a:latin typeface="Cambria Math" panose="02040503050406030204" pitchFamily="18" charset="0"/>
                </a:endParaRPr>
              </a:p>
              <a:p>
                <a:pPr/>
                <a:r>
                  <a:rPr lang="en-CA" dirty="0"/>
                  <a:t>with </a:t>
                </a:r>
                <a:r>
                  <a:rPr lang="en-CA" dirty="0" err="1"/>
                  <a:t>proba</a:t>
                </a:r>
                <a:r>
                  <a:rPr lang="en-CA" dirty="0"/>
                  <a:t> 95%, a standard normal variable is in </a:t>
                </a:r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</a:rPr>
                      <m:t>[−1.96; 1.96]</m:t>
                    </m:r>
                  </m:oMath>
                </a14:m>
                <a:r>
                  <a:rPr lang="en-CA" dirty="0"/>
                  <a:t>, thus</a:t>
                </a:r>
                <a:br>
                  <a:rPr lang="en-CA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0" smtClean="0">
                          <a:latin typeface="Cambria Math" panose="02040503050406030204" pitchFamily="18" charset="0"/>
                        </a:rPr>
                        <m:t>−1.96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≤</m:t>
                      </m:r>
                      <m:f>
                        <m:fPr>
                          <m:ctrlPr>
                            <a:rPr lang="en-CA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CA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CA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𝜇</m:t>
                          </m:r>
                        </m:num>
                        <m:den>
                          <m:sSub>
                            <m:sSubPr>
                              <m:ctrlPr>
                                <a:rPr lang="en-CA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f>
                                <m:fPr>
                                  <m:ctrlPr>
                                    <a:rPr lang="en-CA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CA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CA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rad>
                                </m:den>
                              </m:f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den>
                      </m:f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≤1.96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8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34D7D97E-8A0F-4B4A-A6B1-860907E1E2CB}" type="slidenum">
              <a:rPr lang="en-CA" smtClean="0"/>
              <a:pPr>
                <a:defRPr/>
              </a:pPr>
              <a:t>29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9352377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1  Summarizing Performance Data</a:t>
            </a:r>
          </a:p>
        </p:txBody>
      </p:sp>
      <p:sp>
        <p:nvSpPr>
          <p:cNvPr id="4100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/>
              <a:t>How do you quantify: </a:t>
            </a:r>
          </a:p>
          <a:p>
            <a:pPr lvl="1" eaLnBrk="1" hangingPunct="1"/>
            <a:r>
              <a:rPr lang="en-US" dirty="0"/>
              <a:t>Central value</a:t>
            </a:r>
          </a:p>
          <a:p>
            <a:pPr lvl="1" eaLnBrk="1" hangingPunct="1"/>
            <a:r>
              <a:rPr lang="en-US" dirty="0"/>
              <a:t>Dispersion (Variability)</a:t>
            </a:r>
          </a:p>
          <a:p>
            <a:pPr eaLnBrk="1" hangingPunct="1">
              <a:buFont typeface="Wingdings" pitchFamily="2" charset="2"/>
              <a:buNone/>
            </a:pPr>
            <a:endParaRPr lang="en-US" dirty="0"/>
          </a:p>
        </p:txBody>
      </p:sp>
      <p:sp>
        <p:nvSpPr>
          <p:cNvPr id="4098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fld id="{9ADE0FE1-755A-4CF9-947B-B05B622D4D9A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4101" name="Picture 4"/>
          <p:cNvPicPr>
            <a:picLocks noChangeAspect="1" noChangeArrowheads="1"/>
          </p:cNvPicPr>
          <p:nvPr/>
        </p:nvPicPr>
        <p:blipFill>
          <a:blip r:embed="rId4" cstate="print"/>
          <a:srcRect r="4471"/>
          <a:stretch>
            <a:fillRect/>
          </a:stretch>
        </p:blipFill>
        <p:spPr bwMode="auto">
          <a:xfrm>
            <a:off x="2716213" y="2460625"/>
            <a:ext cx="6242050" cy="37846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sp>
        <p:nvSpPr>
          <p:cNvPr id="4102" name="Text Box 5"/>
          <p:cNvSpPr txBox="1">
            <a:spLocks noChangeArrowheads="1"/>
          </p:cNvSpPr>
          <p:nvPr/>
        </p:nvSpPr>
        <p:spPr bwMode="auto">
          <a:xfrm>
            <a:off x="5015929" y="2998789"/>
            <a:ext cx="413895" cy="307777"/>
          </a:xfrm>
          <a:prstGeom prst="rect">
            <a:avLst/>
          </a:prstGeom>
          <a:solidFill>
            <a:srgbClr val="FFFF66"/>
          </a:solidFill>
          <a:ln w="9525" algn="ctr">
            <a:solidFill>
              <a:srgbClr val="FFFF66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/>
              <a:t>old</a:t>
            </a:r>
          </a:p>
        </p:txBody>
      </p:sp>
      <p:sp>
        <p:nvSpPr>
          <p:cNvPr id="4103" name="Text Box 6"/>
          <p:cNvSpPr txBox="1">
            <a:spLocks noChangeArrowheads="1"/>
          </p:cNvSpPr>
          <p:nvPr/>
        </p:nvSpPr>
        <p:spPr bwMode="auto">
          <a:xfrm>
            <a:off x="7050763" y="3021014"/>
            <a:ext cx="484427" cy="307777"/>
          </a:xfrm>
          <a:prstGeom prst="rect">
            <a:avLst/>
          </a:prstGeom>
          <a:solidFill>
            <a:srgbClr val="FFFF66"/>
          </a:solidFill>
          <a:ln w="9525" algn="ctr">
            <a:solidFill>
              <a:srgbClr val="FFFF66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/>
              <a:t>new</a:t>
            </a:r>
          </a:p>
        </p:txBody>
      </p:sp>
      <p:pic>
        <p:nvPicPr>
          <p:cNvPr id="4104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684464" y="5648326"/>
            <a:ext cx="7381875" cy="12096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32806773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" dirty="0"/>
              <a:t>CI for Mean, </a:t>
            </a:r>
            <a:r>
              <a:rPr lang="en-US" dirty="0"/>
              <a:t>Normal Case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580" name="Rectangle 3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551384" y="836712"/>
                <a:ext cx="9433048" cy="5905401"/>
              </a:xfrm>
            </p:spPr>
            <p:txBody>
              <a:bodyPr/>
              <a:lstStyle/>
              <a:p>
                <a:pPr eaLnBrk="1" hangingPunct="1"/>
                <a:r>
                  <a:rPr lang="en-US" dirty="0"/>
                  <a:t>Assume data comes from an </a:t>
                </a:r>
                <a:r>
                  <a:rPr lang="en-US" dirty="0" err="1"/>
                  <a:t>iid</a:t>
                </a:r>
                <a:r>
                  <a:rPr lang="en-US" dirty="0"/>
                  <a:t> + </a:t>
                </a:r>
                <a:r>
                  <a:rPr lang="en-US" i="1" dirty="0">
                    <a:solidFill>
                      <a:srgbClr val="FF3300"/>
                    </a:solidFill>
                  </a:rPr>
                  <a:t>normal</a:t>
                </a:r>
                <a:r>
                  <a:rPr lang="en-US" dirty="0"/>
                  <a:t> distribution</a:t>
                </a:r>
                <a:br>
                  <a:rPr lang="en-US" dirty="0"/>
                </a:br>
                <a:r>
                  <a:rPr lang="en-US" dirty="0"/>
                  <a:t>Not so frequent in reality;  Useful for very small data samples (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&lt;30</m:t>
                    </m:r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24580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51384" y="836712"/>
                <a:ext cx="9433048" cy="5905401"/>
              </a:xfrm>
              <a:blipFill>
                <a:blip r:embed="rId4"/>
                <a:stretch>
                  <a:fillRect l="-969" t="-826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578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fld id="{835DCA80-BF46-4DA1-92C1-86F25874F697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21538E3-584E-459D-BD33-2D659504B4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1343" y="1656682"/>
            <a:ext cx="11019034" cy="8234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62F5DF6-6BF7-4FFB-945C-82AB86AAB0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91544" y="2034594"/>
            <a:ext cx="1245428" cy="4647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82BFC8A-4BFF-4858-BC10-77A8F4095A1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50034"/>
          <a:stretch/>
        </p:blipFill>
        <p:spPr>
          <a:xfrm>
            <a:off x="3161328" y="1955289"/>
            <a:ext cx="3219620" cy="75363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6B44D79-DB74-4615-BD54-EA9E50A8AF9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50034"/>
          <a:stretch/>
        </p:blipFill>
        <p:spPr>
          <a:xfrm>
            <a:off x="5267908" y="1955289"/>
            <a:ext cx="3219620" cy="75363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54CA110-E481-49DE-94F8-5F73E21BAEF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4422" y="2708920"/>
            <a:ext cx="10560496" cy="389709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06857245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5604" name="Rectangle 2"/>
              <p:cNvSpPr>
                <a:spLocks noGrp="1" noChangeArrowheads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 eaLnBrk="1" hangingPunct="1"/>
                <a:r>
                  <a:rPr lang="en-US" dirty="0"/>
                  <a:t>Example with </a:t>
                </a:r>
                <a14:m>
                  <m:oMath xmlns:m="http://schemas.openxmlformats.org/officeDocument/2006/math">
                    <m:r>
                      <a:rPr lang="fr-CH" b="1" i="1" smtClean="0">
                        <a:latin typeface="Cambria Math" panose="02040503050406030204" pitchFamily="18" charset="0"/>
                      </a:rPr>
                      <m:t>𝒏</m:t>
                    </m:r>
                    <m:r>
                      <a:rPr lang="fr-CH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CH" b="1" i="1" smtClean="0">
                        <a:latin typeface="Cambria Math" panose="02040503050406030204" pitchFamily="18" charset="0"/>
                      </a:rPr>
                      <m:t>𝟏𝟎𝟎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5604" name="Rectang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551384" y="1133054"/>
                <a:ext cx="5386917" cy="639762"/>
              </a:xfrm>
            </p:spPr>
            <p:txBody>
              <a:bodyPr/>
              <a:lstStyle/>
              <a:p>
                <a:r>
                  <a:rPr lang="en-US" sz="2400" dirty="0"/>
                  <a:t>Theorem 2.2.2  (Large </a:t>
                </a:r>
                <a14:m>
                  <m:oMath xmlns:m="http://schemas.openxmlformats.org/officeDocument/2006/math">
                    <m:r>
                      <a:rPr lang="fr-CH" sz="2400" b="1" i="1" smtClean="0">
                        <a:latin typeface="Cambria Math" panose="02040503050406030204" pitchFamily="18" charset="0"/>
                      </a:rPr>
                      <m:t>𝒏</m:t>
                    </m:r>
                    <m:r>
                      <a:rPr lang="fr-CH" sz="2400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Tex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51384" y="1133054"/>
                <a:ext cx="5386917" cy="639762"/>
              </a:xfrm>
              <a:blipFill>
                <a:blip r:embed="rId5"/>
                <a:stretch>
                  <a:fillRect l="-1697" b="-21905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605" name="Rectangle 3"/>
              <p:cNvSpPr>
                <a:spLocks noGrp="1" noChangeArrowheads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:pPr/>
                <a:r>
                  <a:rPr lang="en-US" sz="2400" dirty="0"/>
                  <a:t>CI for mean: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fr-CH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CH" sz="24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</m:acc>
                    <m:r>
                      <a:rPr lang="fr-CH" sz="2400" b="0" i="1" dirty="0" smtClean="0">
                        <a:latin typeface="Cambria Math" panose="02040503050406030204" pitchFamily="18" charset="0"/>
                      </a:rPr>
                      <m:t>±0.196 </m:t>
                    </m:r>
                    <m:r>
                      <a:rPr lang="fr-CH" sz="2400" b="0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br>
                  <a:rPr lang="fr-CH" sz="2400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CH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CH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CH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CH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fr-CH" sz="2400" b="0" i="1" smtClean="0">
                              <a:latin typeface="Cambria Math" panose="02040503050406030204" pitchFamily="18" charset="0"/>
                            </a:rPr>
                            <m:t>100</m:t>
                          </m:r>
                        </m:den>
                      </m:f>
                      <m:r>
                        <a:rPr lang="fr-CH" sz="2400" b="0" i="1" smtClean="0">
                          <a:latin typeface="Cambria Math" panose="02040503050406030204" pitchFamily="18" charset="0"/>
                        </a:rPr>
                        <m:t>∑</m:t>
                      </m:r>
                      <m:sSup>
                        <m:sSupPr>
                          <m:ctrlPr>
                            <a:rPr lang="fr-CH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fr-CH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fr-CH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CH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fr-CH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fr-CH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fr-CH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fr-CH" sz="2400" i="1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fr-CH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fr-CH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CH" sz="2400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</m:acc>
                      <m:r>
                        <a:rPr lang="fr-CH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CH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CH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fr-CH" sz="2400" b="0" i="1" smtClean="0">
                              <a:latin typeface="Cambria Math" panose="02040503050406030204" pitchFamily="18" charset="0"/>
                            </a:rPr>
                            <m:t>100</m:t>
                          </m:r>
                        </m:den>
                      </m:f>
                      <m:r>
                        <a:rPr lang="fr-CH" sz="2400" b="0" i="1" smtClean="0">
                          <a:latin typeface="Cambria Math" panose="02040503050406030204" pitchFamily="18" charset="0"/>
                        </a:rPr>
                        <m:t>∑</m:t>
                      </m:r>
                      <m:sSub>
                        <m:sSubPr>
                          <m:ctrlPr>
                            <a:rPr lang="fr-CH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H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CH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2560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6"/>
                <a:stretch>
                  <a:fillRect l="-1697" t="-1235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 Placeholder 2"/>
          <p:cNvSpPr>
            <a:spLocks noGrp="1"/>
          </p:cNvSpPr>
          <p:nvPr>
            <p:ph type="body" sz="quarter" idx="3"/>
          </p:nvPr>
        </p:nvSpPr>
        <p:spPr>
          <a:xfrm>
            <a:off x="6096000" y="1156494"/>
            <a:ext cx="5389033" cy="639762"/>
          </a:xfrm>
        </p:spPr>
        <p:txBody>
          <a:bodyPr/>
          <a:lstStyle/>
          <a:p>
            <a:r>
              <a:rPr lang="en-US" sz="2400" dirty="0"/>
              <a:t>Theorem 2.2.3 (Normal case)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/>
              <p:cNvSpPr>
                <a:spLocks noGrp="1"/>
              </p:cNvSpPr>
              <p:nvPr>
                <p:ph sz="quarter" idx="4"/>
              </p:nvPr>
            </p:nvSpPr>
            <p:spPr/>
            <p:txBody>
              <a:bodyPr/>
              <a:lstStyle/>
              <a:p>
                <a:pPr/>
                <a:r>
                  <a:rPr lang="en-US" sz="2400" dirty="0"/>
                  <a:t>CI for mean: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fr-CH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CH" sz="2400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</m:acc>
                    <m:r>
                      <a:rPr lang="fr-CH" sz="2400" i="1" dirty="0">
                        <a:latin typeface="Cambria Math" panose="02040503050406030204" pitchFamily="18" charset="0"/>
                      </a:rPr>
                      <m:t>±0.198 </m:t>
                    </m:r>
                    <m:acc>
                      <m:accPr>
                        <m:chr m:val="̂"/>
                        <m:ctrlPr>
                          <a:rPr lang="fr-CH" sz="2400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CH" sz="2400" i="1" dirty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</m:acc>
                  </m:oMath>
                </a14:m>
                <a:br>
                  <a:rPr lang="fr-CH" sz="2400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fr-CH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CH" sz="24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</m:acc>
                        </m:e>
                        <m:sup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CH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CH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CH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fr-CH" sz="2400" b="0" i="1" smtClean="0">
                              <a:latin typeface="Cambria Math" panose="02040503050406030204" pitchFamily="18" charset="0"/>
                            </a:rPr>
                            <m:t>99</m:t>
                          </m:r>
                        </m:den>
                      </m:f>
                      <m:r>
                        <a:rPr lang="fr-CH" sz="2400" i="1">
                          <a:latin typeface="Cambria Math" panose="02040503050406030204" pitchFamily="18" charset="0"/>
                        </a:rPr>
                        <m:t>∑</m:t>
                      </m:r>
                      <m:sSup>
                        <m:sSupPr>
                          <m:ctrlPr>
                            <a:rPr lang="fr-CH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fr-CH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fr-CH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CH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fr-CH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fr-CH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fr-CH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fr-CH" sz="2400" i="1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fr-CH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fr-CH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CH" sz="2400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</m:acc>
                      <m:r>
                        <a:rPr lang="fr-CH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CH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CH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fr-CH" sz="2400" i="1">
                              <a:latin typeface="Cambria Math" panose="02040503050406030204" pitchFamily="18" charset="0"/>
                            </a:rPr>
                            <m:t>100</m:t>
                          </m:r>
                        </m:den>
                      </m:f>
                      <m:r>
                        <a:rPr lang="fr-CH" sz="2400" i="1">
                          <a:latin typeface="Cambria Math" panose="02040503050406030204" pitchFamily="18" charset="0"/>
                        </a:rPr>
                        <m:t>∑</m:t>
                      </m:r>
                      <m:sSub>
                        <m:sSubPr>
                          <m:ctrlPr>
                            <a:rPr lang="fr-CH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H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CH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blipFill>
                <a:blip r:embed="rId7"/>
                <a:stretch>
                  <a:fillRect l="-1810" t="-1235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603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fld id="{46BF5167-60E7-4734-A505-9824009BEF6B}" type="slidenum">
              <a:rPr lang="en-US" smtClean="0"/>
              <a:pPr/>
              <a:t>31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231975" y="5676786"/>
                <a:ext cx="7223324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latin typeface="+mn-lt"/>
                  </a:rPr>
                  <a:t>In practice both are </a:t>
                </a:r>
                <a14:m>
                  <m:oMath xmlns:m="http://schemas.openxmlformats.org/officeDocument/2006/math">
                    <m:r>
                      <a:rPr lang="en-CA" sz="2400" b="0" i="1" smtClean="0"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sz="2400" dirty="0">
                    <a:latin typeface="+mn-lt"/>
                  </a:rPr>
                  <a:t> if </a:t>
                </a:r>
                <a14:m>
                  <m:oMath xmlns:m="http://schemas.openxmlformats.org/officeDocument/2006/math">
                    <m:r>
                      <a:rPr lang="fr-CH" sz="24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fr-CH" sz="2400" i="1">
                        <a:latin typeface="Cambria Math" panose="02040503050406030204" pitchFamily="18" charset="0"/>
                      </a:rPr>
                      <m:t>≥30</m:t>
                    </m:r>
                  </m:oMath>
                </a14:m>
                <a:endParaRPr lang="en-US" sz="2400" dirty="0">
                  <a:latin typeface="+mn-lt"/>
                </a:endParaRPr>
              </a:p>
              <a:p>
                <a:r>
                  <a:rPr lang="en-US" sz="2400" dirty="0">
                    <a:latin typeface="+mn-lt"/>
                  </a:rPr>
                  <a:t>But Theorem 2.2.2 does not require data to be normal</a:t>
                </a: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1975" y="5676786"/>
                <a:ext cx="7223324" cy="830997"/>
              </a:xfrm>
              <a:prstGeom prst="rect">
                <a:avLst/>
              </a:prstGeom>
              <a:blipFill>
                <a:blip r:embed="rId8"/>
                <a:stretch>
                  <a:fillRect l="-844" t="-5839" r="-928" b="-15328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 11"/>
          <p:cNvGrpSpPr/>
          <p:nvPr/>
        </p:nvGrpSpPr>
        <p:grpSpPr>
          <a:xfrm>
            <a:off x="1556475" y="4194546"/>
            <a:ext cx="9268720" cy="765283"/>
            <a:chOff x="32474" y="4194546"/>
            <a:chExt cx="9268720" cy="765283"/>
          </a:xfrm>
        </p:grpSpPr>
        <p:sp>
          <p:nvSpPr>
            <p:cNvPr id="13" name="TextBox 12"/>
            <p:cNvSpPr txBox="1"/>
            <p:nvPr/>
          </p:nvSpPr>
          <p:spPr>
            <a:xfrm>
              <a:off x="32474" y="4251943"/>
              <a:ext cx="4754828" cy="707886"/>
            </a:xfrm>
            <a:prstGeom prst="rect">
              <a:avLst/>
            </a:prstGeom>
            <a:solidFill>
              <a:srgbClr val="FFFF00"/>
            </a:solidFill>
          </p:spPr>
          <p:txBody>
            <a:bodyPr wrap="none" rtlCol="0">
              <a:spAutoFit/>
            </a:bodyPr>
            <a:lstStyle/>
            <a:p>
              <a:r>
                <a:rPr lang="fr-CH" sz="2000" dirty="0" err="1"/>
                <a:t>Sample</a:t>
              </a:r>
              <a:r>
                <a:rPr lang="fr-CH" sz="2000" dirty="0"/>
                <a:t> variance,</a:t>
              </a:r>
            </a:p>
            <a:p>
              <a:r>
                <a:rPr lang="fr-CH" sz="2000" dirty="0"/>
                <a:t>= maximum </a:t>
              </a:r>
              <a:r>
                <a:rPr lang="fr-CH" sz="2000" dirty="0" err="1"/>
                <a:t>likelihood</a:t>
              </a:r>
              <a:r>
                <a:rPr lang="fr-CH" sz="2000" dirty="0"/>
                <a:t> </a:t>
              </a:r>
              <a:r>
                <a:rPr lang="fr-CH" sz="2000" dirty="0" err="1"/>
                <a:t>estimator</a:t>
              </a:r>
              <a:r>
                <a:rPr lang="fr-CH" sz="2000" dirty="0"/>
                <a:t> of variance</a:t>
              </a:r>
              <a:endParaRPr lang="en-US" sz="2000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561404" y="4194546"/>
              <a:ext cx="2739790" cy="707886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spAutoFit/>
            </a:bodyPr>
            <a:lstStyle/>
            <a:p>
              <a:r>
                <a:rPr lang="fr-CH" sz="2000" dirty="0" err="1"/>
                <a:t>Unbiased</a:t>
              </a:r>
              <a:r>
                <a:rPr lang="fr-CH" sz="2000" dirty="0"/>
                <a:t> </a:t>
              </a:r>
              <a:r>
                <a:rPr lang="fr-CH" sz="2000" dirty="0" err="1"/>
                <a:t>estimator</a:t>
              </a:r>
              <a:r>
                <a:rPr lang="fr-CH" sz="2000" dirty="0"/>
                <a:t> of variance</a:t>
              </a:r>
              <a:endParaRPr lang="en-US" sz="2000" dirty="0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12368765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Tables in  [Weber-Tables]</a:t>
            </a:r>
          </a:p>
        </p:txBody>
      </p:sp>
      <p:sp>
        <p:nvSpPr>
          <p:cNvPr id="26626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fld id="{F4D58DAC-9382-45F9-8CF4-BBCB6E9B1EA0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26627" name="Picture 4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rcRect l="9789" b="57004"/>
          <a:stretch>
            <a:fillRect/>
          </a:stretch>
        </p:blipFill>
        <p:spPr bwMode="auto">
          <a:xfrm>
            <a:off x="1524001" y="571500"/>
            <a:ext cx="5413375" cy="62865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pic>
        <p:nvPicPr>
          <p:cNvPr id="26629" name="Picture 5"/>
          <p:cNvPicPr>
            <a:picLocks noChangeAspect="1" noChangeArrowheads="1"/>
          </p:cNvPicPr>
          <p:nvPr/>
        </p:nvPicPr>
        <p:blipFill>
          <a:blip r:embed="rId5" cstate="print"/>
          <a:srcRect r="7179" b="59854"/>
          <a:stretch>
            <a:fillRect/>
          </a:stretch>
        </p:blipFill>
        <p:spPr bwMode="auto">
          <a:xfrm>
            <a:off x="6029326" y="1500188"/>
            <a:ext cx="4638675" cy="53578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54666962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3794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503049" y="0"/>
                <a:ext cx="11065561" cy="1124744"/>
              </a:xfrm>
            </p:spPr>
            <p:txBody>
              <a:bodyPr/>
              <a:lstStyle/>
              <a:p>
                <a:r>
                  <a:rPr lang="en-US" sz="3200" dirty="0"/>
                  <a:t>We test a system 10’000 times for failures and find 200 failures: give a 95% confidence interval for the failure probability </a:t>
                </a:r>
                <a14:m>
                  <m:oMath xmlns:m="http://schemas.openxmlformats.org/officeDocument/2006/math">
                    <m:r>
                      <a:rPr lang="en-US" sz="3200" i="1">
                        <a:latin typeface="Cambria Math"/>
                      </a:rPr>
                      <m:t>𝑝</m:t>
                    </m:r>
                  </m:oMath>
                </a14:m>
                <a:r>
                  <a:rPr lang="en-US" sz="3200" dirty="0"/>
                  <a:t>.</a:t>
                </a:r>
              </a:p>
            </p:txBody>
          </p:sp>
        </mc:Choice>
        <mc:Fallback>
          <p:sp>
            <p:nvSpPr>
              <p:cNvPr id="33794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503049" y="0"/>
                <a:ext cx="11065561" cy="1124744"/>
              </a:xfrm>
              <a:blipFill>
                <a:blip r:embed="rId4"/>
                <a:stretch>
                  <a:fillRect l="-1433" t="-4324" b="-15676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3795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2400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=0</m:t>
                    </m:r>
                  </m:oMath>
                </a14:m>
                <a:r>
                  <a:rPr lang="en-US" sz="2400" dirty="0"/>
                  <a:t> or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1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dirty="0"/>
                  <a:t>(success / </a:t>
                </a:r>
                <a:r>
                  <a:rPr lang="en-US" sz="2400" dirty="0"/>
                  <a:t>failure);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𝐸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400" i="1">
                        <a:latin typeface="Cambria Math"/>
                      </a:rPr>
                      <m:t>=</m:t>
                    </m:r>
                    <m:r>
                      <a:rPr lang="en-US" sz="2400" i="1">
                        <a:latin typeface="Cambria Math"/>
                      </a:rPr>
                      <m:t>𝑝</m:t>
                    </m:r>
                  </m:oMath>
                </a14:m>
                <a:endParaRPr lang="en-US" sz="2400" dirty="0"/>
              </a:p>
              <a:p>
                <a:r>
                  <a:rPr lang="en-US" sz="2400" dirty="0"/>
                  <a:t>So we are estimating the mean. The asymptotic theory applies (no heavy tail)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𝜇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𝑛</m:t>
                          </m:r>
                        </m:sub>
                      </m:sSub>
                      <m:r>
                        <a:rPr lang="en-US" sz="2400" i="1">
                          <a:latin typeface="Cambria Math"/>
                        </a:rPr>
                        <m:t>=0.02</m:t>
                      </m:r>
                    </m:oMath>
                    <m:oMath xmlns:m="http://schemas.openxmlformats.org/officeDocument/2006/math"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/>
                            </a:rPr>
                            <m:t>𝑠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𝑛</m:t>
                          </m:r>
                        </m:sub>
                        <m:sup>
                          <m:r>
                            <a:rPr lang="en-US" sz="2400" i="1">
                              <a:latin typeface="Cambria Math"/>
                            </a:rPr>
                            <m:t>2</m:t>
                          </m:r>
                        </m:sup>
                      </m:sSubSup>
                      <m:r>
                        <a:rPr lang="en-US" sz="240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CH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H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CH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CH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CH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CH" sz="2400" i="1">
                              <a:latin typeface="Cambria Math" panose="02040503050406030204" pitchFamily="18" charset="0"/>
                            </a:rPr>
                            <m:t>=1…</m:t>
                          </m:r>
                          <m:r>
                            <a:rPr lang="en-CH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CH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CH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CH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CH" sz="2400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CH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CH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CH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CH" sz="2400" i="1"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CH" sz="24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CH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CH" sz="2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CH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/>
                                </a:rPr>
                                <m:t>𝑛</m:t>
                              </m:r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400" i="1"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US" sz="2400" i="1">
                                  <a:latin typeface="Cambria Math"/>
                                </a:rPr>
                                <m:t>=1…</m:t>
                              </m:r>
                              <m:r>
                                <a:rPr lang="en-US" sz="2400" i="1">
                                  <a:latin typeface="Cambria Math"/>
                                </a:rPr>
                                <m:t>𝑛</m:t>
                              </m:r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nary>
                        </m:e>
                      </m:d>
                      <m:r>
                        <a:rPr lang="en-US" sz="2400" i="1">
                          <a:latin typeface="Cambria Math"/>
                        </a:rPr>
                        <m:t>−</m:t>
                      </m:r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/>
                            </a:rPr>
                            <m:t>𝜇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𝑛</m:t>
                          </m:r>
                        </m:sub>
                        <m:sup>
                          <m:r>
                            <a:rPr lang="en-US" sz="2400" i="1">
                              <a:latin typeface="Cambria Math"/>
                            </a:rPr>
                            <m:t>2</m:t>
                          </m:r>
                        </m:sup>
                      </m:sSubSup>
                      <m:r>
                        <a:rPr lang="en-US" sz="2400" i="1">
                          <a:latin typeface="Cambria Math"/>
                        </a:rPr>
                        <m:t>=</m:t>
                      </m:r>
                      <m:d>
                        <m:dPr>
                          <m:ctrlPr>
                            <a:rPr lang="en-CH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/>
                                </a:rPr>
                                <m:t>𝑛</m:t>
                              </m:r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400" i="1"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US" sz="2400" i="1">
                                  <a:latin typeface="Cambria Math"/>
                                </a:rPr>
                                <m:t>=1…</m:t>
                              </m:r>
                              <m:r>
                                <a:rPr lang="en-US" sz="2400" i="1">
                                  <a:latin typeface="Cambria Math"/>
                                </a:rPr>
                                <m:t>𝑛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CH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H" sz="24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CH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  <m:r>
                        <a:rPr lang="en-US" sz="2400" i="1">
                          <a:latin typeface="Cambria Math"/>
                        </a:rPr>
                        <m:t>−</m:t>
                      </m:r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/>
                            </a:rPr>
                            <m:t>𝜇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𝑛</m:t>
                          </m:r>
                        </m:sub>
                        <m:sup>
                          <m:r>
                            <a:rPr lang="en-US" sz="2400" i="1">
                              <a:latin typeface="Cambria Math"/>
                            </a:rPr>
                            <m:t>2</m:t>
                          </m:r>
                        </m:sup>
                      </m:sSubSup>
                      <m:r>
                        <a:rPr lang="en-US" sz="24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𝜇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𝑛</m:t>
                          </m:r>
                        </m:sub>
                      </m:sSub>
                      <m:r>
                        <a:rPr lang="en-US" sz="2400" i="1">
                          <a:latin typeface="Cambria Math"/>
                        </a:rPr>
                        <m:t>−</m:t>
                      </m:r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/>
                            </a:rPr>
                            <m:t>𝜇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𝑛</m:t>
                          </m:r>
                        </m:sub>
                        <m:sup>
                          <m:r>
                            <a:rPr lang="en-US" sz="2400" i="1">
                              <a:latin typeface="Cambria Math"/>
                            </a:rPr>
                            <m:t>2</m:t>
                          </m:r>
                        </m:sup>
                      </m:sSubSup>
                      <m:r>
                        <a:rPr lang="en-US" sz="24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𝜇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latin typeface="Cambria Math"/>
                        </a:rPr>
                        <m:t>=0.02×0.98≈0.02</m:t>
                      </m:r>
                    </m:oMath>
                  </m:oMathPara>
                </a14:m>
                <a:endParaRPr 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𝑠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𝑛</m:t>
                          </m:r>
                        </m:sub>
                      </m:sSub>
                      <m:r>
                        <a:rPr lang="en-US" sz="2400" i="1">
                          <a:latin typeface="Cambria Math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400" i="1">
                              <a:latin typeface="Cambria Math"/>
                            </a:rPr>
                            <m:t>0.02</m:t>
                          </m:r>
                        </m:e>
                      </m:rad>
                      <m:r>
                        <a:rPr lang="en-US" sz="2400" i="1">
                          <a:latin typeface="Cambria Math"/>
                        </a:rPr>
                        <m:t>≈0.14</m:t>
                      </m:r>
                    </m:oMath>
                  </m:oMathPara>
                </a14:m>
                <a:endParaRPr lang="en-US" sz="2400" dirty="0"/>
              </a:p>
              <a:p>
                <a:r>
                  <a:rPr lang="en-US" sz="2400" dirty="0"/>
                  <a:t>Confidence Interval: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𝜇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𝑛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±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𝜂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𝑛</m:t>
                            </m:r>
                          </m:sub>
                        </m:sSub>
                      </m:num>
                      <m:den>
                        <m:rad>
                          <m:radPr>
                            <m:degHide m:val="on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400" i="1">
                                <a:latin typeface="Cambria Math"/>
                              </a:rPr>
                              <m:t>10000</m:t>
                            </m:r>
                          </m:e>
                        </m:rad>
                      </m:den>
                    </m:f>
                    <m:r>
                      <a:rPr lang="en-US" sz="2400" i="1">
                        <a:latin typeface="Cambria Math"/>
                      </a:rPr>
                      <m:t>=0.02±0.003</m:t>
                    </m:r>
                  </m:oMath>
                </a14:m>
                <a:r>
                  <a:rPr lang="en-US" sz="2400" dirty="0"/>
                  <a:t> at level 0.95</a:t>
                </a:r>
              </a:p>
            </p:txBody>
          </p:sp>
        </mc:Choice>
        <mc:Fallback>
          <p:sp>
            <p:nvSpPr>
              <p:cNvPr id="33795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5"/>
                <a:stretch>
                  <a:fillRect l="-969" t="-857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796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fld id="{C7DEDC1F-2A32-4CC8-A143-2E1059ADCC6F}" type="slidenum">
              <a:rPr lang="en-US" smtClean="0"/>
              <a:pPr/>
              <a:t>33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017786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3794" name="TPQuestion"/>
              <p:cNvSpPr>
                <a:spLocks noGrp="1"/>
              </p:cNvSpPr>
              <p:nvPr>
                <p:ph type="title"/>
              </p:nvPr>
            </p:nvSpPr>
            <p:spPr>
              <a:xfrm>
                <a:off x="503049" y="0"/>
                <a:ext cx="11065561" cy="2132856"/>
              </a:xfrm>
            </p:spPr>
            <p:txBody>
              <a:bodyPr/>
              <a:lstStyle/>
              <a:p>
                <a:r>
                  <a:rPr lang="en-US" dirty="0"/>
                  <a:t>We test a system 10 times for failures and find 0 failure: give a 95% confidence interval for the failure probability </a:t>
                </a:r>
                <a14:m>
                  <m:oMath xmlns:m="http://schemas.openxmlformats.org/officeDocument/2006/math">
                    <m:r>
                      <a:rPr lang="en-US" b="0" i="1">
                        <a:latin typeface="Cambria Math"/>
                      </a:rPr>
                      <m:t>𝑝</m:t>
                    </m:r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>
          <p:sp>
            <p:nvSpPr>
              <p:cNvPr id="33794" name="TPQuestion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503049" y="0"/>
                <a:ext cx="11065561" cy="2132856"/>
              </a:xfrm>
              <a:blipFill>
                <a:blip r:embed="rId5"/>
                <a:stretch>
                  <a:fillRect l="-1983" t="-286" r="-2204" b="-7143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795" name="TPAnswers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551384" y="2780927"/>
            <a:ext cx="9433048" cy="3961185"/>
          </a:xfrm>
        </p:spPr>
        <p:txBody>
          <a:bodyPr>
            <a:noAutofit/>
          </a:bodyPr>
          <a:lstStyle/>
          <a:p>
            <a:pPr marL="457200" indent="-457200">
              <a:spcAft>
                <a:spcPts val="0"/>
              </a:spcAft>
              <a:buFont typeface="+mj-lt"/>
              <a:buAutoNum type="alphaUcPeriod"/>
            </a:pPr>
            <a:r>
              <a:rPr lang="en-US" dirty="0"/>
              <a:t>[0 ; 0]</a:t>
            </a:r>
          </a:p>
          <a:p>
            <a:pPr marL="457200" indent="-457200">
              <a:spcAft>
                <a:spcPts val="0"/>
              </a:spcAft>
              <a:buFont typeface="+mj-lt"/>
              <a:buAutoNum type="alphaUcPeriod"/>
            </a:pPr>
            <a:r>
              <a:rPr lang="en-US" dirty="0"/>
              <a:t>[0 ; 0.1]</a:t>
            </a:r>
          </a:p>
          <a:p>
            <a:pPr marL="457200" indent="-457200">
              <a:spcAft>
                <a:spcPts val="0"/>
              </a:spcAft>
              <a:buFont typeface="+mj-lt"/>
              <a:buAutoNum type="alphaUcPeriod"/>
            </a:pPr>
            <a:r>
              <a:rPr lang="en-US" dirty="0"/>
              <a:t>[0 ; 0.11]</a:t>
            </a:r>
          </a:p>
          <a:p>
            <a:pPr marL="457200" indent="-457200">
              <a:spcAft>
                <a:spcPts val="0"/>
              </a:spcAft>
              <a:buFont typeface="+mj-lt"/>
              <a:buAutoNum type="alphaUcPeriod"/>
            </a:pPr>
            <a:r>
              <a:rPr lang="en-US" dirty="0"/>
              <a:t>[0 ; 0.21]</a:t>
            </a:r>
          </a:p>
          <a:p>
            <a:pPr marL="457200" indent="-457200">
              <a:spcAft>
                <a:spcPts val="0"/>
              </a:spcAft>
              <a:buFont typeface="+mj-lt"/>
              <a:buAutoNum type="alphaUcPeriod"/>
            </a:pPr>
            <a:r>
              <a:rPr lang="en-US" dirty="0"/>
              <a:t>[0; 0.31]</a:t>
            </a:r>
          </a:p>
          <a:p>
            <a:pPr marL="457200" indent="-457200">
              <a:spcAft>
                <a:spcPts val="0"/>
              </a:spcAft>
              <a:buFont typeface="+mj-lt"/>
              <a:buAutoNum type="alphaUcPeriod"/>
            </a:pPr>
            <a:r>
              <a:rPr lang="en-US" dirty="0"/>
              <a:t>[0; 1]</a:t>
            </a:r>
          </a:p>
          <a:p>
            <a:pPr marL="457200" indent="-457200">
              <a:spcAft>
                <a:spcPts val="0"/>
              </a:spcAft>
              <a:buFont typeface="+mj-lt"/>
              <a:buAutoNum type="alphaUcPeriod"/>
            </a:pPr>
            <a:r>
              <a:rPr lang="en-US" dirty="0"/>
              <a:t>I do not know</a:t>
            </a:r>
          </a:p>
        </p:txBody>
      </p:sp>
      <p:sp>
        <p:nvSpPr>
          <p:cNvPr id="33796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fld id="{C7DEDC1F-2A32-4CC8-A143-2E1059ADCC6F}" type="slidenum">
              <a:rPr lang="en-US" smtClean="0"/>
              <a:pPr/>
              <a:t>34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962262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Confidence Interval for Success Probability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795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spcAft>
                    <a:spcPts val="0"/>
                  </a:spcAft>
                </a:pPr>
                <a:r>
                  <a:rPr lang="en-US" dirty="0"/>
                  <a:t>If we apply theorem 2.2.2 (confidence interval for the mean) we obtain an undetermined formula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>
                        <a:latin typeface="Cambria Math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)</a:t>
                </a:r>
              </a:p>
              <a:p>
                <a:pPr>
                  <a:spcAft>
                    <a:spcPts val="0"/>
                  </a:spcAft>
                </a:pPr>
                <a:endParaRPr lang="en-US" dirty="0"/>
              </a:p>
              <a:p>
                <a:pPr>
                  <a:spcAft>
                    <a:spcPts val="0"/>
                  </a:spcAft>
                </a:pPr>
                <a:r>
                  <a:rPr lang="en-US" dirty="0"/>
                  <a:t>theorem 2.2.2 does not apply here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is too small)</a:t>
                </a:r>
              </a:p>
              <a:p>
                <a:pPr>
                  <a:spcAft>
                    <a:spcPts val="0"/>
                  </a:spcAft>
                </a:pPr>
                <a:endParaRPr lang="en-US" dirty="0"/>
              </a:p>
              <a:p>
                <a:pPr>
                  <a:spcAft>
                    <a:spcPts val="0"/>
                  </a:spcAft>
                </a:pPr>
                <a:r>
                  <a:rPr lang="en-US" dirty="0"/>
                  <a:t>Theorem 2.2.3 does not apply either (outcome of experiment is not normally distributed)</a:t>
                </a:r>
              </a:p>
              <a:p>
                <a:pPr>
                  <a:spcAft>
                    <a:spcPts val="0"/>
                  </a:spcAft>
                </a:pPr>
                <a:endParaRPr lang="en-US" dirty="0"/>
              </a:p>
              <a:p>
                <a:pPr>
                  <a:spcAft>
                    <a:spcPts val="0"/>
                  </a:spcAft>
                </a:pPr>
                <a:r>
                  <a:rPr lang="en-US" dirty="0"/>
                  <a:t>We will see </a:t>
                </a:r>
                <a:r>
                  <a:rPr lang="en-CH" dirty="0"/>
                  <a:t>n</a:t>
                </a:r>
                <a:r>
                  <a:rPr lang="en-CA" dirty="0"/>
                  <a:t>e</a:t>
                </a:r>
                <a:r>
                  <a:rPr lang="en-CH" dirty="0"/>
                  <a:t>x</a:t>
                </a:r>
                <a:r>
                  <a:rPr lang="en-CA" dirty="0"/>
                  <a:t>t</a:t>
                </a:r>
                <a:r>
                  <a:rPr lang="en-US" dirty="0"/>
                  <a:t> what the correct answer is </a:t>
                </a:r>
                <a:r>
                  <a:rPr lang="en-US" dirty="0">
                    <a:sym typeface="Wingdings" panose="05000000000000000000" pitchFamily="2" charset="2"/>
                  </a:rPr>
                  <a:t> </a:t>
                </a:r>
                <a:endParaRPr lang="en-US" dirty="0"/>
              </a:p>
              <a:p>
                <a:pPr>
                  <a:spcAft>
                    <a:spcPts val="0"/>
                  </a:spcAft>
                </a:pPr>
                <a:endParaRPr lang="en-US" dirty="0"/>
              </a:p>
              <a:p>
                <a:pPr>
                  <a:spcAft>
                    <a:spcPts val="0"/>
                  </a:spcAft>
                </a:pPr>
                <a:endParaRPr lang="en-US" dirty="0"/>
              </a:p>
              <a:p>
                <a:pPr>
                  <a:spcAft>
                    <a:spcPts val="0"/>
                  </a:spcAft>
                </a:pPr>
                <a:endParaRPr lang="en-US" dirty="0"/>
              </a:p>
            </p:txBody>
          </p:sp>
        </mc:Choice>
        <mc:Fallback xmlns="">
          <p:sp>
            <p:nvSpPr>
              <p:cNvPr id="33795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85" t="-85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796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fld id="{C7DEDC1F-2A32-4CC8-A143-2E1059ADCC6F}" type="slidenum">
              <a:rPr lang="en-US" smtClean="0"/>
              <a:pPr/>
              <a:t>35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530187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CD12AE2-9343-4612-B405-19D38967B1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4953" y="0"/>
            <a:ext cx="9282093" cy="6858000"/>
          </a:xfrm>
          <a:prstGeom prst="rect">
            <a:avLst/>
          </a:prstGeom>
        </p:spPr>
      </p:pic>
      <p:sp>
        <p:nvSpPr>
          <p:cNvPr id="34818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fld id="{91418BAA-CE69-404C-87EF-472715ECCF50}" type="slidenum">
              <a:rPr lang="en-US" smtClean="0"/>
              <a:pPr/>
              <a:t>36</a:t>
            </a:fld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1631504" y="3645024"/>
              <a:ext cx="7088760" cy="12672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83626" y="3548904"/>
                <a:ext cx="7184515" cy="31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" name="Ink 3"/>
              <p14:cNvContentPartPr/>
              <p14:nvPr/>
            </p14:nvContentPartPr>
            <p14:xfrm>
              <a:off x="2927648" y="4437112"/>
              <a:ext cx="548640" cy="2952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879799" y="4342150"/>
                <a:ext cx="644337" cy="218733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5363476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856411" y="1052513"/>
                <a:ext cx="5947956" cy="5689600"/>
              </a:xfrm>
            </p:spPr>
            <p:txBody>
              <a:bodyPr/>
              <a:lstStyle/>
              <a:p>
                <a:r>
                  <a:rPr lang="en-US" dirty="0"/>
                  <a:t>When we observe no event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experiments, a confidence interval for the probability of occurrence is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fr-CH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0, </m:t>
                        </m:r>
                        <m:sSub>
                          <m:sSubPr>
                            <m:ctrlPr>
                              <a:rPr lang="fr-CH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fr-CH" b="0" i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fr-CH" b="0" i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CH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fr-CH" b="0" i="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r>
                  <a:rPr lang="en-US" dirty="0"/>
                  <a:t> with</a:t>
                </a:r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CH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H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fr-CH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fr-CH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CH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fr-CH" b="0" i="1" smtClean="0">
                          <a:latin typeface="Cambria Math" panose="02040503050406030204" pitchFamily="18" charset="0"/>
                        </a:rPr>
                        <m:t>=1−</m:t>
                      </m:r>
                      <m:sSup>
                        <m:sSupPr>
                          <m:ctrlPr>
                            <a:rPr lang="fr-CH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fr-CH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fr-CH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CH" b="0" i="1" smtClean="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fr-CH" b="0" i="1" smtClean="0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num>
                                <m:den>
                                  <m:r>
                                    <a:rPr lang="fr-CH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lang="fr-CH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CH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fr-CH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dirty="0"/>
              </a:p>
              <a:p>
                <a:endParaRPr lang="fr-CH" dirty="0"/>
              </a:p>
              <a:p>
                <a:r>
                  <a:rPr lang="fr-CH" dirty="0"/>
                  <a:t>For </a:t>
                </a:r>
                <a14:m>
                  <m:oMath xmlns:m="http://schemas.openxmlformats.org/officeDocument/2006/math">
                    <m:r>
                      <a:rPr lang="fr-CH" b="0" i="1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fr-CH" b="0" i="1" smtClean="0">
                        <a:latin typeface="Cambria Math" panose="02040503050406030204" pitchFamily="18" charset="0"/>
                      </a:rPr>
                      <m:t>=0.95 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fr-CH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fr-CH" b="0" i="1" smtClean="0">
                        <a:latin typeface="Cambria Math" panose="02040503050406030204" pitchFamily="18" charset="0"/>
                      </a:rPr>
                      <m:t>≥20, 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H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H" b="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fr-CH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fr-CH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CH" i="1" dirty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fr-CH" b="0" i="1" dirty="0" smtClean="0">
                        <a:latin typeface="Cambria Math" panose="02040503050406030204" pitchFamily="18" charset="0"/>
                      </a:rPr>
                      <m:t>≈</m:t>
                    </m:r>
                    <m:f>
                      <m:fPr>
                        <m:ctrlPr>
                          <a:rPr lang="fr-CH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CH" b="0" i="1" dirty="0" smtClean="0">
                            <a:latin typeface="Cambria Math" panose="02040503050406030204" pitchFamily="18" charset="0"/>
                          </a:rPr>
                          <m:t>3.689</m:t>
                        </m:r>
                      </m:num>
                      <m:den>
                        <m:r>
                          <a:rPr lang="fr-CH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endParaRPr lang="fr-CH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856411" y="1052513"/>
                <a:ext cx="5947956" cy="5689600"/>
              </a:xfrm>
              <a:blipFill>
                <a:blip r:embed="rId2"/>
                <a:stretch>
                  <a:fillRect l="-1641" t="-857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C3A5A597-CA98-43DC-8E18-EB322DDCE446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238831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3794" name="TPQuestion"/>
              <p:cNvSpPr>
                <a:spLocks noGrp="1"/>
              </p:cNvSpPr>
              <p:nvPr>
                <p:ph type="title"/>
              </p:nvPr>
            </p:nvSpPr>
            <p:spPr>
              <a:xfrm>
                <a:off x="503049" y="0"/>
                <a:ext cx="11065561" cy="2780928"/>
              </a:xfrm>
            </p:spPr>
            <p:txBody>
              <a:bodyPr/>
              <a:lstStyle/>
              <a:p>
                <a:r>
                  <a:rPr lang="en-US" dirty="0"/>
                  <a:t>We test a system 10 times for failures and find 0 failure: give a 95% confidence interval for the failure probability </a:t>
                </a:r>
                <a14:m>
                  <m:oMath xmlns:m="http://schemas.openxmlformats.org/officeDocument/2006/math">
                    <m:r>
                      <a:rPr lang="en-US" b="0" i="1">
                        <a:latin typeface="Cambria Math"/>
                      </a:rPr>
                      <m:t>𝑝</m:t>
                    </m:r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>
          <p:sp>
            <p:nvSpPr>
              <p:cNvPr id="33794" name="TPQuestion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503049" y="0"/>
                <a:ext cx="11065561" cy="2780928"/>
              </a:xfrm>
              <a:blipFill>
                <a:blip r:embed="rId5"/>
                <a:stretch>
                  <a:fillRect l="-1983" r="-2204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795" name="TPAnswers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551384" y="3140967"/>
            <a:ext cx="9433048" cy="3601145"/>
          </a:xfrm>
        </p:spPr>
        <p:txBody>
          <a:bodyPr>
            <a:noAutofit/>
          </a:bodyPr>
          <a:lstStyle/>
          <a:p>
            <a:pPr marL="457200" indent="-457200">
              <a:spcAft>
                <a:spcPts val="0"/>
              </a:spcAft>
              <a:buFont typeface="+mj-lt"/>
              <a:buAutoNum type="alphaUcPeriod"/>
            </a:pPr>
            <a:r>
              <a:rPr lang="en-US" dirty="0"/>
              <a:t>[0 ; 0]</a:t>
            </a:r>
          </a:p>
          <a:p>
            <a:pPr marL="457200" indent="-457200">
              <a:spcAft>
                <a:spcPts val="0"/>
              </a:spcAft>
              <a:buFont typeface="+mj-lt"/>
              <a:buAutoNum type="alphaUcPeriod"/>
            </a:pPr>
            <a:r>
              <a:rPr lang="en-US" dirty="0"/>
              <a:t>[0 ; 0.1]</a:t>
            </a:r>
          </a:p>
          <a:p>
            <a:pPr marL="457200" indent="-457200">
              <a:spcAft>
                <a:spcPts val="0"/>
              </a:spcAft>
              <a:buFont typeface="+mj-lt"/>
              <a:buAutoNum type="alphaUcPeriod"/>
            </a:pPr>
            <a:r>
              <a:rPr lang="en-US" dirty="0"/>
              <a:t>[0 ; 0.11]</a:t>
            </a:r>
          </a:p>
          <a:p>
            <a:pPr marL="457200" indent="-457200">
              <a:spcAft>
                <a:spcPts val="0"/>
              </a:spcAft>
              <a:buFont typeface="+mj-lt"/>
              <a:buAutoNum type="alphaUcPeriod"/>
            </a:pPr>
            <a:r>
              <a:rPr lang="en-US" dirty="0"/>
              <a:t>[0 ; 0.21]</a:t>
            </a:r>
          </a:p>
          <a:p>
            <a:pPr marL="457200" indent="-457200">
              <a:spcAft>
                <a:spcPts val="0"/>
              </a:spcAft>
              <a:buFont typeface="+mj-lt"/>
              <a:buAutoNum type="alphaUcPeriod"/>
            </a:pPr>
            <a:r>
              <a:rPr lang="en-US" dirty="0"/>
              <a:t>[0; 0.31]</a:t>
            </a:r>
          </a:p>
          <a:p>
            <a:pPr marL="457200" indent="-457200">
              <a:spcAft>
                <a:spcPts val="0"/>
              </a:spcAft>
              <a:buFont typeface="+mj-lt"/>
              <a:buAutoNum type="alphaUcPeriod"/>
            </a:pPr>
            <a:r>
              <a:rPr lang="en-US" dirty="0"/>
              <a:t>[0; 1]</a:t>
            </a:r>
          </a:p>
          <a:p>
            <a:pPr marL="457200" indent="-457200">
              <a:spcAft>
                <a:spcPts val="0"/>
              </a:spcAft>
              <a:buFont typeface="+mj-lt"/>
              <a:buAutoNum type="alphaUcPeriod"/>
            </a:pPr>
            <a:r>
              <a:rPr lang="en-US" dirty="0"/>
              <a:t>I do not know</a:t>
            </a:r>
          </a:p>
        </p:txBody>
      </p:sp>
      <p:sp>
        <p:nvSpPr>
          <p:cNvPr id="33796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fld id="{C7DEDC1F-2A32-4CC8-A143-2E1059ADCC6F}" type="slidenum">
              <a:rPr lang="en-US" smtClean="0"/>
              <a:pPr/>
              <a:t>38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4726088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>
                <a:solidFill>
                  <a:srgbClr val="FF0000"/>
                </a:solidFill>
              </a:rPr>
              <a:t>Solution</a:t>
            </a:r>
            <a:endParaRPr lang="en-US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218656" y="1038225"/>
                <a:ext cx="5611812" cy="5689600"/>
              </a:xfr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=1−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0.025</m:t>
                              </m:r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den>
                          </m:f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≈0.3085≈0.31</m:t>
                      </m:r>
                    </m:oMath>
                  </m:oMathPara>
                </a14:m>
                <a:br>
                  <a:rPr lang="en-US" dirty="0"/>
                </a:br>
                <a:r>
                  <a:rPr lang="en-US" dirty="0"/>
                  <a:t>Answer E is correct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18656" y="1038225"/>
                <a:ext cx="5611812" cy="5689600"/>
              </a:xfrm>
              <a:blipFill>
                <a:blip r:embed="rId2"/>
                <a:stretch>
                  <a:fillRect l="-1737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C3A5A597-CA98-43DC-8E18-EB322DDCE446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02167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 dirty="0"/>
              <a:t>Histogram is one answer</a:t>
            </a:r>
          </a:p>
        </p:txBody>
      </p:sp>
      <p:sp>
        <p:nvSpPr>
          <p:cNvPr id="5122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fld id="{B93B1208-E766-4170-917A-3D10CD2110DC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154364" y="819150"/>
            <a:ext cx="5680075" cy="315118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 rotWithShape="1">
          <a:blip r:embed="rId5" cstate="print"/>
          <a:srcRect t="10151" r="4738" b="8977"/>
          <a:stretch/>
        </p:blipFill>
        <p:spPr bwMode="auto">
          <a:xfrm>
            <a:off x="3835400" y="4287554"/>
            <a:ext cx="3987800" cy="196084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5015929" y="3773489"/>
            <a:ext cx="413895" cy="307777"/>
          </a:xfrm>
          <a:prstGeom prst="rect">
            <a:avLst/>
          </a:prstGeom>
          <a:solidFill>
            <a:srgbClr val="FFFF66"/>
          </a:solidFill>
          <a:ln w="9525" algn="ctr">
            <a:solidFill>
              <a:srgbClr val="FFFF66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/>
              <a:t>old</a:t>
            </a:r>
          </a:p>
        </p:txBody>
      </p:sp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7050763" y="3795714"/>
            <a:ext cx="484427" cy="307777"/>
          </a:xfrm>
          <a:prstGeom prst="rect">
            <a:avLst/>
          </a:prstGeom>
          <a:solidFill>
            <a:srgbClr val="FFFF66"/>
          </a:solidFill>
          <a:ln w="9525" algn="ctr">
            <a:solidFill>
              <a:srgbClr val="FFFF66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/>
              <a:t>new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36743664"/>
      </p:ext>
    </p:extLst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3794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63353" y="0"/>
                <a:ext cx="10153824" cy="1700808"/>
              </a:xfrm>
            </p:spPr>
            <p:txBody>
              <a:bodyPr/>
              <a:lstStyle/>
              <a:p>
                <a:r>
                  <a:rPr lang="en-US" sz="3200" dirty="0"/>
                  <a:t>We test a system 10’000 times for failures and find 200 failures: give a 95% confidence interval for the failure probability </a:t>
                </a:r>
                <a14:m>
                  <m:oMath xmlns:m="http://schemas.openxmlformats.org/officeDocument/2006/math">
                    <m:r>
                      <a:rPr lang="en-US" sz="3200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3200" dirty="0"/>
                  <a:t>.</a:t>
                </a:r>
              </a:p>
            </p:txBody>
          </p:sp>
        </mc:Choice>
        <mc:Fallback>
          <p:sp>
            <p:nvSpPr>
              <p:cNvPr id="33794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263353" y="0"/>
                <a:ext cx="10153824" cy="1700808"/>
              </a:xfrm>
              <a:blipFill>
                <a:blip r:embed="rId4"/>
                <a:stretch>
                  <a:fillRect l="-1501" t="-358" b="-7885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>
              <a:xfrm>
                <a:off x="1703388" y="3213101"/>
                <a:ext cx="8856662" cy="3529012"/>
              </a:xfrm>
            </p:spPr>
            <p:txBody>
              <a:bodyPr/>
              <a:lstStyle/>
              <a:p>
                <a:pPr/>
                <a:r>
                  <a:rPr lang="en-US" dirty="0"/>
                  <a:t>Apply formula 2.29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𝑧</m:t>
                    </m:r>
                    <m:r>
                      <a:rPr lang="en-US" b="0" i="1" smtClean="0">
                        <a:latin typeface="Cambria Math"/>
                      </a:rPr>
                      <m:t>=200≥6 </m:t>
                    </m:r>
                  </m:oMath>
                </a14:m>
                <a:r>
                  <a:rPr lang="en-US" dirty="0"/>
                  <a:t>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𝑛</m:t>
                    </m:r>
                    <m:r>
                      <a:rPr lang="en-US" b="0" i="1" smtClean="0">
                        <a:latin typeface="Cambria Math"/>
                      </a:rPr>
                      <m:t>−</m:t>
                    </m:r>
                    <m:r>
                      <a:rPr lang="en-US" b="0" i="1" smtClean="0">
                        <a:latin typeface="Cambria Math"/>
                      </a:rPr>
                      <m:t>𝑧</m:t>
                    </m:r>
                    <m:r>
                      <a:rPr lang="en-US" b="0" i="1" smtClean="0">
                        <a:latin typeface="Cambria Math"/>
                      </a:rPr>
                      <m:t>≥6)</m:t>
                    </m:r>
                  </m:oMath>
                </a14:m>
                <a:br>
                  <a:rPr lang="en-US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0.02±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1.96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10000</m:t>
                          </m:r>
                        </m:den>
                      </m:f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latin typeface="Cambria Math"/>
                            </a:rPr>
                            <m:t>200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1−0.02</m:t>
                              </m:r>
                            </m:e>
                          </m:d>
                        </m:e>
                      </m:rad>
                      <m:r>
                        <a:rPr lang="en-US" b="0" i="1" smtClean="0">
                          <a:latin typeface="Cambria Math"/>
                        </a:rPr>
                        <m:t>≈0.02±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1.96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10000</m:t>
                          </m:r>
                        </m:den>
                      </m:f>
                      <m:r>
                        <a:rPr lang="en-US" b="0" i="1" smtClean="0">
                          <a:latin typeface="Cambria Math"/>
                        </a:rPr>
                        <m:t>10 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latin typeface="Cambria Math"/>
                            </a:rPr>
                            <m:t>2</m:t>
                          </m:r>
                        </m:e>
                      </m:rad>
                      <m:r>
                        <a:rPr lang="en-US" b="0" i="1" smtClean="0">
                          <a:latin typeface="Cambria Math"/>
                        </a:rPr>
                        <m:t>≈0.02±0.003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i.e. in this case it is the same as the classical formula for a confidence interval for the mean (Theorem 2.2.2). </a:t>
                </a:r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03388" y="3213101"/>
                <a:ext cx="8856662" cy="3529012"/>
              </a:xfrm>
              <a:blipFill>
                <a:blip r:embed="rId5"/>
                <a:stretch>
                  <a:fillRect l="-1032" t="-1382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796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fld id="{C7DEDC1F-2A32-4CC8-A143-2E1059ADCC6F}" type="slidenum">
              <a:rPr lang="en-US" smtClean="0"/>
              <a:pPr/>
              <a:t>40</a:t>
            </a:fld>
            <a:endParaRPr lang="en-US" dirty="0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 rotWithShape="1">
          <a:blip r:embed="rId6" cstate="print"/>
          <a:srcRect t="71229" r="29875"/>
          <a:stretch/>
        </p:blipFill>
        <p:spPr bwMode="auto">
          <a:xfrm>
            <a:off x="3136901" y="1155700"/>
            <a:ext cx="6565900" cy="19621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999501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Take Home Message</a:t>
            </a:r>
          </a:p>
        </p:txBody>
      </p:sp>
      <p:sp>
        <p:nvSpPr>
          <p:cNvPr id="9011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Confidence interval for </a:t>
            </a:r>
            <a:r>
              <a:rPr lang="en-US" dirty="0">
                <a:solidFill>
                  <a:srgbClr val="FF0000"/>
                </a:solidFill>
              </a:rPr>
              <a:t>median</a:t>
            </a:r>
            <a:r>
              <a:rPr lang="en-US" dirty="0"/>
              <a:t> (or other quantiles) is easy to get from the Binomial distribution</a:t>
            </a:r>
            <a:br>
              <a:rPr lang="en-US" dirty="0"/>
            </a:br>
            <a:r>
              <a:rPr lang="en-US" dirty="0"/>
              <a:t>Requires </a:t>
            </a:r>
            <a:r>
              <a:rPr lang="en-US" dirty="0" err="1"/>
              <a:t>iid</a:t>
            </a:r>
            <a:r>
              <a:rPr lang="en-US" dirty="0"/>
              <a:t>-ness, No other assumption</a:t>
            </a:r>
          </a:p>
          <a:p>
            <a:pPr eaLnBrk="1" hangingPunct="1">
              <a:defRPr/>
            </a:pPr>
            <a:r>
              <a:rPr lang="en-US" dirty="0"/>
              <a:t>Confidence interval for the </a:t>
            </a:r>
            <a:r>
              <a:rPr lang="en-US" dirty="0">
                <a:solidFill>
                  <a:srgbClr val="FF0000"/>
                </a:solidFill>
              </a:rPr>
              <a:t>mean 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/>
              <a:t>requires </a:t>
            </a:r>
            <a:r>
              <a:rPr lang="en-US" dirty="0" err="1"/>
              <a:t>iid</a:t>
            </a:r>
            <a:r>
              <a:rPr lang="en-US" dirty="0"/>
              <a:t>-ness and</a:t>
            </a:r>
            <a:endParaRPr lang="en-US" sz="2400" dirty="0"/>
          </a:p>
          <a:p>
            <a:pPr lvl="2" eaLnBrk="1" hangingPunct="1">
              <a:defRPr/>
            </a:pPr>
            <a:r>
              <a:rPr lang="en-US" sz="2400" dirty="0">
                <a:ea typeface="+mn-ea"/>
                <a:cs typeface="+mn-cs"/>
              </a:rPr>
              <a:t>Either if data sample is normal </a:t>
            </a:r>
          </a:p>
          <a:p>
            <a:pPr lvl="2" eaLnBrk="1" hangingPunct="1">
              <a:defRPr/>
            </a:pPr>
            <a:r>
              <a:rPr lang="en-US" sz="2400" dirty="0">
                <a:ea typeface="+mn-ea"/>
                <a:cs typeface="+mn-cs"/>
              </a:rPr>
              <a:t>Or data sample is not wild (heavy-tailed) and </a:t>
            </a:r>
            <a:r>
              <a:rPr lang="en-US" sz="2400" i="1" dirty="0">
                <a:ea typeface="+mn-ea"/>
                <a:cs typeface="+mn-cs"/>
              </a:rPr>
              <a:t>n</a:t>
            </a:r>
            <a:r>
              <a:rPr lang="en-US" sz="2400" dirty="0">
                <a:ea typeface="+mn-ea"/>
                <a:cs typeface="+mn-cs"/>
              </a:rPr>
              <a:t> is large enough	</a:t>
            </a:r>
          </a:p>
          <a:p>
            <a:pPr>
              <a:defRPr/>
            </a:pPr>
            <a:r>
              <a:rPr lang="en-US" dirty="0"/>
              <a:t>Confidence interval for success probability requires special attention when success or failure is rare</a:t>
            </a:r>
          </a:p>
        </p:txBody>
      </p:sp>
      <p:sp>
        <p:nvSpPr>
          <p:cNvPr id="37890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fld id="{EFE7AC88-5E4B-40C1-8279-34008C2C1E04}" type="slidenum">
              <a:rPr lang="en-US" smtClean="0"/>
              <a:pPr/>
              <a:t>41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15195463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The Independence Assumption</a:t>
            </a:r>
          </a:p>
        </p:txBody>
      </p:sp>
      <p:sp>
        <p:nvSpPr>
          <p:cNvPr id="38916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/>
              <a:t>Confidence Intervals require that we can assume that the data comes from an </a:t>
            </a:r>
            <a:r>
              <a:rPr lang="en-US" dirty="0" err="1"/>
              <a:t>iid</a:t>
            </a:r>
            <a:r>
              <a:rPr lang="en-US" dirty="0"/>
              <a:t> model</a:t>
            </a:r>
            <a:br>
              <a:rPr lang="en-US" dirty="0"/>
            </a:br>
            <a:br>
              <a:rPr lang="en-US" dirty="0"/>
            </a:br>
            <a:r>
              <a:rPr lang="en-US" dirty="0"/>
              <a:t>Independent Identically Distributed</a:t>
            </a:r>
            <a:br>
              <a:rPr lang="en-US" dirty="0"/>
            </a:br>
            <a:br>
              <a:rPr lang="en-US" dirty="0"/>
            </a:br>
            <a:endParaRPr lang="en-US" dirty="0"/>
          </a:p>
          <a:p>
            <a:pPr eaLnBrk="1" hangingPunct="1"/>
            <a:r>
              <a:rPr lang="en-US" dirty="0"/>
              <a:t>How do I know if this is true ?</a:t>
            </a:r>
          </a:p>
          <a:p>
            <a:pPr lvl="1" eaLnBrk="1" hangingPunct="1"/>
            <a:r>
              <a:rPr lang="en-US" dirty="0"/>
              <a:t>Controlled experiments: draw factors randomly with replacement</a:t>
            </a:r>
          </a:p>
          <a:p>
            <a:pPr lvl="1" eaLnBrk="1" hangingPunct="1"/>
            <a:r>
              <a:rPr lang="en-US" dirty="0"/>
              <a:t>Simulation: independent replications (with random seeds)</a:t>
            </a:r>
            <a:br>
              <a:rPr lang="en-US" dirty="0"/>
            </a:br>
            <a:endParaRPr lang="en-US" dirty="0"/>
          </a:p>
          <a:p>
            <a:pPr lvl="1" eaLnBrk="1" hangingPunct="1"/>
            <a:r>
              <a:rPr lang="en-US" dirty="0"/>
              <a:t>Else: we do not know – in some cases we can test it using auto-correlation plots (Chapter 5)</a:t>
            </a:r>
          </a:p>
        </p:txBody>
      </p:sp>
      <p:sp>
        <p:nvSpPr>
          <p:cNvPr id="38915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fld id="{5A61AB13-9B55-4C10-8671-39B59ACEC11C}" type="slidenum">
              <a:rPr lang="en-US" smtClean="0"/>
              <a:pPr/>
              <a:t>42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4691492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happens if data is not </a:t>
            </a:r>
            <a:r>
              <a:rPr lang="en-US" dirty="0" err="1"/>
              <a:t>iid</a:t>
            </a:r>
            <a:r>
              <a:rPr lang="en-US" dirty="0"/>
              <a:t> ?</a:t>
            </a:r>
          </a:p>
        </p:txBody>
      </p:sp>
      <p:sp>
        <p:nvSpPr>
          <p:cNvPr id="4198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data is positively correlated</a:t>
            </a:r>
          </a:p>
          <a:p>
            <a:pPr lvl="1"/>
            <a:r>
              <a:rPr lang="en-US" dirty="0"/>
              <a:t>Neighboring values look similar (frequent in  high resolution measurements)</a:t>
            </a:r>
          </a:p>
          <a:p>
            <a:pPr lvl="1"/>
            <a:r>
              <a:rPr lang="en-US" dirty="0"/>
              <a:t>Confidence Interval is underestimated: there is less information in the data than one thinks</a:t>
            </a:r>
            <a:br>
              <a:rPr lang="en-US" dirty="0"/>
            </a:br>
            <a:endParaRPr lang="en-US" dirty="0"/>
          </a:p>
          <a:p>
            <a:pPr marL="457200" lvl="1"/>
            <a:r>
              <a:rPr lang="en-US" dirty="0"/>
              <a:t>Doing 10 positively correlated measurements gives less information than doing 10 independent measurements</a:t>
            </a:r>
          </a:p>
          <a:p>
            <a:pPr marL="457200" lvl="1"/>
            <a:endParaRPr lang="en-US" dirty="0"/>
          </a:p>
        </p:txBody>
      </p:sp>
      <p:sp>
        <p:nvSpPr>
          <p:cNvPr id="41988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fld id="{5589CAFD-AF93-4E53-9596-E20C2FE2F258}" type="slidenum">
              <a:rPr lang="en-US" smtClean="0"/>
              <a:pPr/>
              <a:t>43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5200470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PQuestion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sz="3200" dirty="0"/>
                  <a:t>What is true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3200" i="1" dirty="0">
                        <a:latin typeface="Cambria Math" panose="02040503050406030204" pitchFamily="18" charset="0"/>
                      </a:rPr>
                      <m:t>,…</m:t>
                    </m:r>
                    <m:sSub>
                      <m:sSubPr>
                        <m:ctrlPr>
                          <a:rPr lang="en-US" sz="3200" i="1" dirty="0" err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 dirty="0" err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3200" i="1" dirty="0" err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3200" dirty="0"/>
                  <a:t> are independent ?</a:t>
                </a:r>
              </a:p>
            </p:txBody>
          </p:sp>
        </mc:Choice>
        <mc:Fallback xmlns="">
          <p:sp>
            <p:nvSpPr>
              <p:cNvPr id="2" name="TPQuestion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4"/>
                <a:stretch>
                  <a:fillRect l="-1433" b="-4698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PAnswers"/>
              <p:cNvSpPr>
                <a:spLocks noGrp="1"/>
              </p:cNvSpPr>
              <p:nvPr>
                <p:ph idx="1"/>
                <p:custDataLst>
                  <p:tags r:id="rId2"/>
                </p:custDataLst>
              </p:nvPr>
            </p:nvSpPr>
            <p:spPr/>
            <p:txBody>
              <a:bodyPr>
                <a:normAutofit/>
              </a:bodyPr>
              <a:lstStyle/>
              <a:p>
                <a:pPr marL="457200" indent="-457200">
                  <a:spcAft>
                    <a:spcPts val="0"/>
                  </a:spcAft>
                  <a:buFont typeface="+mj-lt"/>
                  <a:buAutoNum type="alphaUcPeriod"/>
                </a:pPr>
                <a:r>
                  <a:rPr lang="en-US" dirty="0"/>
                  <a:t>Observing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H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fr-CH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 ,…, </m:t>
                    </m:r>
                    <m:sSub>
                      <m:sSubPr>
                        <m:ctrlPr>
                          <a:rPr lang="fr-CH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fr-CH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fr-CH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dirty="0"/>
                  <a:t> gives no information about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H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pPr marL="457200" indent="-457200">
                  <a:spcAft>
                    <a:spcPts val="0"/>
                  </a:spcAft>
                  <a:buFont typeface="+mj-lt"/>
                  <a:buAutoNum type="alphaUcPeriod"/>
                </a:pPr>
                <a:r>
                  <a:rPr lang="en-US" dirty="0"/>
                  <a:t>Observing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H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H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fr-CH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fr-CH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fr-CH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H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fr-CH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fr-CH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dirty="0"/>
                  <a:t> gives no information about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H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H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fr-CH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fr-CH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when we know the distribution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H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H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fr-CH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fr-CH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pPr marL="457200" indent="-457200">
                  <a:spcAft>
                    <a:spcPts val="0"/>
                  </a:spcAft>
                  <a:buFont typeface="+mj-lt"/>
                  <a:buAutoNum type="alphaUcPeriod"/>
                </a:pPr>
                <a14:m>
                  <m:oMath xmlns:m="http://schemas.openxmlformats.org/officeDocument/2006/math">
                    <m:r>
                      <a:rPr lang="fr-CH" b="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fr-CH" b="0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fr-CH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H" b="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fr-CH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fr-CH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CH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H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fr-CH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fr-CH" b="0" i="1" dirty="0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fr-CH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H" b="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fr-CH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fr-CH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CH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H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fr-CH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fr-CH" b="0" i="1" dirty="0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fr-CH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H" i="1" dirty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fr-CH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fr-CH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fr-CH" i="1" dirty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CH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H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fr-CH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fr-CH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fr-CH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a function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H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H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fr-CH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 only</a:t>
                </a:r>
              </a:p>
              <a:p>
                <a:pPr marL="457200" indent="-457200">
                  <a:spcAft>
                    <a:spcPts val="0"/>
                  </a:spcAft>
                  <a:buFont typeface="+mj-lt"/>
                  <a:buAutoNum type="alphaUcPeriod"/>
                </a:pPr>
                <a:r>
                  <a:rPr lang="en-US" dirty="0"/>
                  <a:t>A and B</a:t>
                </a:r>
              </a:p>
              <a:p>
                <a:pPr marL="457200" indent="-457200">
                  <a:spcAft>
                    <a:spcPts val="0"/>
                  </a:spcAft>
                  <a:buFont typeface="+mj-lt"/>
                  <a:buAutoNum type="alphaUcPeriod"/>
                </a:pPr>
                <a:r>
                  <a:rPr lang="en-US" dirty="0"/>
                  <a:t>A and C</a:t>
                </a:r>
              </a:p>
              <a:p>
                <a:pPr marL="457200" indent="-457200">
                  <a:spcAft>
                    <a:spcPts val="0"/>
                  </a:spcAft>
                  <a:buFont typeface="+mj-lt"/>
                  <a:buAutoNum type="alphaUcPeriod"/>
                </a:pPr>
                <a:r>
                  <a:rPr lang="en-US" dirty="0"/>
                  <a:t>B and C</a:t>
                </a:r>
              </a:p>
              <a:p>
                <a:pPr marL="457200" indent="-457200">
                  <a:spcAft>
                    <a:spcPts val="0"/>
                  </a:spcAft>
                  <a:buFont typeface="+mj-lt"/>
                  <a:buAutoNum type="alphaUcPeriod"/>
                </a:pPr>
                <a:r>
                  <a:rPr lang="en-US" dirty="0"/>
                  <a:t>All</a:t>
                </a:r>
              </a:p>
              <a:p>
                <a:pPr marL="457200" indent="-457200">
                  <a:spcAft>
                    <a:spcPts val="0"/>
                  </a:spcAft>
                  <a:buFont typeface="+mj-lt"/>
                  <a:buAutoNum type="alphaUcPeriod"/>
                </a:pPr>
                <a:r>
                  <a:rPr lang="en-US" dirty="0"/>
                  <a:t>None</a:t>
                </a:r>
              </a:p>
              <a:p>
                <a:pPr marL="457200" indent="-457200">
                  <a:spcAft>
                    <a:spcPts val="0"/>
                  </a:spcAft>
                  <a:buFont typeface="+mj-lt"/>
                  <a:buAutoNum type="alphaUcPeriod"/>
                </a:pPr>
                <a:r>
                  <a:rPr lang="en-US" dirty="0"/>
                  <a:t>I don’t know</a:t>
                </a:r>
              </a:p>
            </p:txBody>
          </p:sp>
        </mc:Choice>
        <mc:Fallback xmlns="">
          <p:sp>
            <p:nvSpPr>
              <p:cNvPr id="3" name="TPAnswers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  <p:custDataLst>
                  <p:tags r:id="rId5"/>
                </p:custDataLst>
              </p:nvPr>
            </p:nvSpPr>
            <p:spPr>
              <a:blipFill>
                <a:blip r:embed="rId6"/>
                <a:stretch>
                  <a:fillRect l="-1034" t="-1072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C3A5A597-CA98-43DC-8E18-EB322DDCE446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1673734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Solution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B and C are true</a:t>
                </a:r>
              </a:p>
              <a:p>
                <a:endParaRPr lang="en-US" dirty="0"/>
              </a:p>
              <a:p>
                <a:r>
                  <a:rPr lang="en-US" dirty="0"/>
                  <a:t>Note that we can infer something about the distribution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H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H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fr-CH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 by observing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, ..,</m:t>
                    </m:r>
                    <m:sSub>
                      <m:sSubPr>
                        <m:ctrlPr>
                          <a:rPr lang="en-US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err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 dirty="0" err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fr-CH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dirty="0"/>
                  <a:t> even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,…</m:t>
                    </m:r>
                    <m:sSub>
                      <m:sSubPr>
                        <m:ctrlPr>
                          <a:rPr lang="en-US" i="1" dirty="0" err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err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 dirty="0" err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 are </a:t>
                </a:r>
                <a:r>
                  <a:rPr lang="en-US" dirty="0" err="1"/>
                  <a:t>iid</a:t>
                </a:r>
                <a:r>
                  <a:rPr lang="en-US" dirty="0"/>
                  <a:t>  -- for example we can estimate the quantiles of the distribution.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32" t="-857" r="-17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C3A5A597-CA98-43DC-8E18-EB322DDCE446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2451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4. Prediction Interval</a:t>
            </a:r>
          </a:p>
        </p:txBody>
      </p:sp>
      <p:sp>
        <p:nvSpPr>
          <p:cNvPr id="43012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/>
              <a:t>CI for mean or median summarize</a:t>
            </a:r>
          </a:p>
          <a:p>
            <a:pPr lvl="1" eaLnBrk="1" hangingPunct="1"/>
            <a:r>
              <a:rPr lang="en-US" dirty="0"/>
              <a:t>Central value + </a:t>
            </a:r>
            <a:r>
              <a:rPr lang="en-US" dirty="0">
                <a:solidFill>
                  <a:srgbClr val="FF0000"/>
                </a:solidFill>
              </a:rPr>
              <a:t>uncertainty</a:t>
            </a:r>
            <a:r>
              <a:rPr lang="en-US" dirty="0"/>
              <a:t> about it</a:t>
            </a:r>
          </a:p>
          <a:p>
            <a:pPr eaLnBrk="1" hangingPunct="1"/>
            <a:r>
              <a:rPr lang="en-US" dirty="0"/>
              <a:t>Prediction interval is often used to summarize </a:t>
            </a:r>
            <a:r>
              <a:rPr lang="en-US" dirty="0">
                <a:solidFill>
                  <a:srgbClr val="FF0000"/>
                </a:solidFill>
              </a:rPr>
              <a:t>variability</a:t>
            </a:r>
            <a:r>
              <a:rPr lang="en-US" dirty="0"/>
              <a:t> of data </a:t>
            </a:r>
          </a:p>
        </p:txBody>
      </p:sp>
      <p:sp>
        <p:nvSpPr>
          <p:cNvPr id="43010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fld id="{AC29215A-E3CA-4B30-AC61-3C700A533AC2}" type="slidenum">
              <a:rPr lang="en-US" smtClean="0"/>
              <a:pPr/>
              <a:t>46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1BC7A52-308D-4A5B-8758-81C22F43C7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384" y="3212976"/>
            <a:ext cx="10848528" cy="209198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01312446"/>
      </p:ext>
    </p:extLst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Prediction Interval based on Order Statistic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036" name="Rectangle 3"/>
              <p:cNvSpPr>
                <a:spLocks noGrp="1" noChangeArrowheads="1"/>
              </p:cNvSpPr>
              <p:nvPr>
                <p:ph idx="1"/>
              </p:nvPr>
            </p:nvSpPr>
            <p:spPr/>
            <p:txBody>
              <a:bodyPr/>
              <a:lstStyle/>
              <a:p>
                <a:pPr eaLnBrk="1" hangingPunct="1"/>
                <a:r>
                  <a:rPr lang="en-US" dirty="0"/>
                  <a:t>Assume data comes from an </a:t>
                </a:r>
                <a:r>
                  <a:rPr lang="en-US" dirty="0" err="1"/>
                  <a:t>iid</a:t>
                </a:r>
                <a:r>
                  <a:rPr lang="en-US" dirty="0"/>
                  <a:t> model</a:t>
                </a:r>
              </a:p>
              <a:p>
                <a:pPr eaLnBrk="1" hangingPunct="1"/>
                <a:r>
                  <a:rPr lang="en-US" dirty="0"/>
                  <a:t>Simplest  and most robust result (not well known, though):</a:t>
                </a:r>
              </a:p>
              <a:p>
                <a:pPr eaLnBrk="1" hangingPunct="1"/>
                <a:endParaRPr lang="en-US" dirty="0"/>
              </a:p>
              <a:p>
                <a:pPr eaLnBrk="1" hangingPunct="1"/>
                <a:endParaRPr lang="en-US" dirty="0"/>
              </a:p>
              <a:p>
                <a:pPr eaLnBrk="1" hangingPunct="1"/>
                <a:endParaRPr lang="en-US" dirty="0"/>
              </a:p>
              <a:p>
                <a:pPr eaLnBrk="1" hangingPunct="1"/>
                <a:endParaRPr lang="en-US" dirty="0"/>
              </a:p>
              <a:p>
                <a:pPr eaLnBrk="1" hangingPunct="1"/>
                <a:endParaRPr lang="en-US" dirty="0"/>
              </a:p>
              <a:p>
                <a:pPr eaLnBrk="1" hangingPunct="1"/>
                <a:endParaRPr lang="en-US" dirty="0"/>
              </a:p>
              <a:p>
                <a:pPr eaLnBrk="1" hangingPunct="1"/>
                <a:endParaRPr lang="en-US" dirty="0"/>
              </a:p>
              <a:p>
                <a:pPr/>
                <a:r>
                  <a:rPr lang="en-US" dirty="0"/>
                  <a:t>For example: </a:t>
                </a:r>
                <a14:m>
                  <m:oMath xmlns:m="http://schemas.openxmlformats.org/officeDocument/2006/math">
                    <m:r>
                      <a:rPr lang="fr-CH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fr-CH" b="0" i="1" smtClean="0">
                        <a:latin typeface="Cambria Math" panose="02040503050406030204" pitchFamily="18" charset="0"/>
                      </a:rPr>
                      <m:t>=999</m:t>
                    </m:r>
                  </m:oMath>
                </a14:m>
                <a:r>
                  <a:rPr lang="en-US" dirty="0"/>
                  <a:t> ;  a prediction interval at level 0.95 is</a:t>
                </a:r>
                <a:br>
                  <a:rPr lang="en-US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H" b="0" i="1" smtClean="0"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fr-CH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H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d>
                            <m:dPr>
                              <m:ctrlPr>
                                <a:rPr lang="fr-CH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CH" b="0" i="1" smtClean="0">
                                  <a:latin typeface="Cambria Math" panose="02040503050406030204" pitchFamily="18" charset="0"/>
                                </a:rPr>
                                <m:t>25</m:t>
                              </m:r>
                            </m:e>
                          </m:d>
                        </m:sub>
                      </m:sSub>
                      <m:r>
                        <a:rPr lang="fr-CH" b="0" i="1" smtClean="0">
                          <a:latin typeface="Cambria Math" panose="02040503050406030204" pitchFamily="18" charset="0"/>
                        </a:rPr>
                        <m:t> ;</m:t>
                      </m:r>
                      <m:sSub>
                        <m:sSubPr>
                          <m:ctrlPr>
                            <a:rPr lang="fr-CH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H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d>
                            <m:dPr>
                              <m:ctrlPr>
                                <a:rPr lang="fr-CH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CH" b="0" i="1" smtClean="0">
                                  <a:latin typeface="Cambria Math" panose="02040503050406030204" pitchFamily="18" charset="0"/>
                                </a:rPr>
                                <m:t>97</m:t>
                              </m:r>
                              <m:r>
                                <a:rPr lang="fr-CH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</m:d>
                        </m:sub>
                      </m:sSub>
                      <m:r>
                        <a:rPr lang="fr-CH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036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969" t="-857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034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fld id="{679D57AB-DA41-4A64-A07F-C01E785DA3DE}" type="slidenum">
              <a:rPr lang="en-US" smtClean="0"/>
              <a:pPr/>
              <a:t>47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3EA1305-AEE2-4559-9A73-2BAC54F477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7368" y="2348880"/>
            <a:ext cx="10632504" cy="226851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11656756"/>
      </p:ext>
    </p:extLst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Prediction Interval for small </a:t>
            </a:r>
            <a:r>
              <a:rPr lang="en-US" i="1" dirty="0"/>
              <a:t>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060" name="Rectangle 3"/>
              <p:cNvSpPr>
                <a:spLocks noGrp="1" noChangeArrowheads="1"/>
              </p:cNvSpPr>
              <p:nvPr>
                <p:ph idx="1"/>
              </p:nvPr>
            </p:nvSpPr>
            <p:spPr/>
            <p:txBody>
              <a:bodyPr/>
              <a:lstStyle/>
              <a:p>
                <a:pPr eaLnBrk="1" hangingPunct="1"/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=39, [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m:rPr>
                        <m:sty m:val="p"/>
                      </m:rPr>
                      <a:rPr lang="en-US" i="0" baseline="-25000" dirty="0" err="1" smtClean="0">
                        <a:latin typeface="Cambria Math" panose="02040503050406030204" pitchFamily="18" charset="0"/>
                      </a:rPr>
                      <m:t>min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m:rPr>
                        <m:sty m:val="p"/>
                      </m:rPr>
                      <a:rPr lang="en-US" i="0" baseline="-25000" dirty="0" err="1" smtClean="0">
                        <a:latin typeface="Cambria Math" panose="02040503050406030204" pitchFamily="18" charset="0"/>
                      </a:rPr>
                      <m:t>max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] </m:t>
                    </m:r>
                  </m:oMath>
                </a14:m>
                <a:r>
                  <a:rPr lang="en-US" dirty="0"/>
                  <a:t>is a prediction interval at level 95%</a:t>
                </a:r>
              </a:p>
              <a:p>
                <a:pPr eaLnBrk="1" hangingPunct="1"/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&lt;39 </m:t>
                    </m:r>
                  </m:oMath>
                </a14:m>
                <a:r>
                  <a:rPr lang="en-US" dirty="0"/>
                  <a:t>there is no prediction interval at level 95% with this method</a:t>
                </a:r>
              </a:p>
              <a:p>
                <a:pPr lvl="1" eaLnBrk="1" hangingPunct="1"/>
                <a:r>
                  <a:rPr lang="en-US" dirty="0"/>
                  <a:t>But there is one at level 90% for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&gt; 18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= 10 </m:t>
                    </m:r>
                  </m:oMath>
                </a14:m>
                <a:r>
                  <a:rPr lang="en-US" dirty="0"/>
                  <a:t>we have a prediction interval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𝑥</m:t>
                    </m:r>
                    <m:r>
                      <m:rPr>
                        <m:sty m:val="p"/>
                      </m:rPr>
                      <a:rPr lang="en-US" baseline="-25000" dirty="0" err="1">
                        <a:latin typeface="Cambria Math" panose="02040503050406030204" pitchFamily="18" charset="0"/>
                      </a:rPr>
                      <m:t>min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𝑥</m:t>
                    </m:r>
                    <m:r>
                      <m:rPr>
                        <m:sty m:val="p"/>
                      </m:rPr>
                      <a:rPr lang="en-US" baseline="-25000" dirty="0" err="1">
                        <a:latin typeface="Cambria Math" panose="02040503050406030204" pitchFamily="18" charset="0"/>
                      </a:rPr>
                      <m:t>max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] </m:t>
                    </m:r>
                  </m:oMath>
                </a14:m>
                <a:r>
                  <a:rPr lang="en-US" dirty="0"/>
                  <a:t>at level 81% </a:t>
                </a:r>
              </a:p>
            </p:txBody>
          </p:sp>
        </mc:Choice>
        <mc:Fallback xmlns="">
          <p:sp>
            <p:nvSpPr>
              <p:cNvPr id="45060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4"/>
                <a:stretch>
                  <a:fillRect t="-857" r="-10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058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fld id="{1E7F02AB-E1B1-46DD-B092-7E6F63A9459C}" type="slidenum">
              <a:rPr lang="en-US" smtClean="0"/>
              <a:pPr/>
              <a:t>48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44675972"/>
      </p:ext>
    </p:extLst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 dirty="0"/>
              <a:t>Prediction Interval based on Mean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>
              <a:xfrm>
                <a:off x="1658144" y="908050"/>
                <a:ext cx="8856662" cy="907370"/>
              </a:xfrm>
            </p:spPr>
            <p:txBody>
              <a:bodyPr/>
              <a:lstStyle/>
              <a:p>
                <a:r>
                  <a:rPr lang="en-US" dirty="0"/>
                  <a:t>Very often used – but see later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Prediction interval at level 95%	 =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𝜇</m:t>
                    </m:r>
                    <m:r>
                      <a:rPr lang="en-US" i="1">
                        <a:latin typeface="Cambria Math"/>
                      </a:rPr>
                      <m:t>±1.96 </m:t>
                    </m:r>
                    <m:r>
                      <a:rPr lang="en-US" i="1">
                        <a:latin typeface="Cambria Math"/>
                      </a:rPr>
                      <m:t>𝑠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58144" y="908050"/>
                <a:ext cx="8856662" cy="907370"/>
              </a:xfrm>
              <a:blipFill>
                <a:blip r:embed="rId4"/>
                <a:stretch>
                  <a:fillRect l="-1032" t="-5369" b="-497315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083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fld id="{8D2D361D-8EB3-4E87-96E7-6EA4C8B52630}" type="slidenum">
              <a:rPr lang="en-US" smtClean="0"/>
              <a:pPr/>
              <a:t>49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481E0C-75F8-4FF6-AB67-3C7FE0BDB6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376" y="1412776"/>
            <a:ext cx="10848528" cy="428759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58438506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ECDF allow easy comparison</a:t>
            </a:r>
          </a:p>
        </p:txBody>
      </p:sp>
      <p:sp>
        <p:nvSpPr>
          <p:cNvPr id="6146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fld id="{3AC5C5F5-4F23-479E-A2EC-532EC096793F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6147" name="Picture 6" descr="sgbdCd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568700" y="2911476"/>
            <a:ext cx="5549900" cy="3946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150" name="Text Box 7"/>
          <p:cNvSpPr txBox="1">
            <a:spLocks noChangeArrowheads="1"/>
          </p:cNvSpPr>
          <p:nvPr/>
        </p:nvSpPr>
        <p:spPr bwMode="auto">
          <a:xfrm>
            <a:off x="6946329" y="3595689"/>
            <a:ext cx="413895" cy="307777"/>
          </a:xfrm>
          <a:prstGeom prst="rect">
            <a:avLst/>
          </a:prstGeom>
          <a:solidFill>
            <a:srgbClr val="FFFF66"/>
          </a:solidFill>
          <a:ln w="9525" algn="ctr">
            <a:solidFill>
              <a:srgbClr val="FFFF66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/>
              <a:t>old</a:t>
            </a:r>
          </a:p>
        </p:txBody>
      </p:sp>
      <p:sp>
        <p:nvSpPr>
          <p:cNvPr id="6151" name="Text Box 8"/>
          <p:cNvSpPr txBox="1">
            <a:spLocks noChangeArrowheads="1"/>
          </p:cNvSpPr>
          <p:nvPr/>
        </p:nvSpPr>
        <p:spPr bwMode="auto">
          <a:xfrm>
            <a:off x="4650463" y="3465514"/>
            <a:ext cx="484427" cy="307777"/>
          </a:xfrm>
          <a:prstGeom prst="rect">
            <a:avLst/>
          </a:prstGeom>
          <a:solidFill>
            <a:srgbClr val="FFFF66"/>
          </a:solidFill>
          <a:ln w="9525" algn="ctr">
            <a:solidFill>
              <a:srgbClr val="FFFF66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/>
              <a:t>new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1877948" y="3971925"/>
                <a:ext cx="1913151" cy="7746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𝐶𝐷𝐹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𝑑𝑦</m:t>
                          </m:r>
                        </m:e>
                      </m:nary>
                    </m:oMath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 err="1">
                  <a:latin typeface="+mn-lt"/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7948" y="3971925"/>
                <a:ext cx="1913151" cy="774636"/>
              </a:xfrm>
              <a:prstGeom prst="rect">
                <a:avLst/>
              </a:prstGeom>
              <a:blipFill>
                <a:blip r:embed="rId5"/>
                <a:stretch>
                  <a:fillRect t="-109449" r="-13376" b="-133071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/>
          <p:cNvSpPr txBox="1"/>
          <p:nvPr/>
        </p:nvSpPr>
        <p:spPr>
          <a:xfrm>
            <a:off x="6680820" y="6093296"/>
            <a:ext cx="20490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800" dirty="0">
                <a:latin typeface="+mj-lt"/>
              </a:rPr>
              <a:t>execution time (</a:t>
            </a:r>
            <a:r>
              <a:rPr lang="en-CA" sz="1800" dirty="0" err="1">
                <a:latin typeface="+mj-lt"/>
              </a:rPr>
              <a:t>ms</a:t>
            </a:r>
            <a:r>
              <a:rPr lang="en-CA" sz="1800" dirty="0">
                <a:latin typeface="+mj-lt"/>
              </a:rPr>
              <a:t>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567609" y="3096181"/>
            <a:ext cx="1658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800" dirty="0">
                <a:latin typeface="+mj-lt"/>
              </a:rPr>
              <a:t>cum proportion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0C1101-C57F-44F1-AEEC-B8EFA3B819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0751" y="810946"/>
            <a:ext cx="9624391" cy="212731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17958499"/>
      </p:ext>
    </p:extLst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Prediction Intervals for File Transfer Times</a:t>
            </a:r>
          </a:p>
        </p:txBody>
      </p:sp>
      <p:sp>
        <p:nvSpPr>
          <p:cNvPr id="48130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fld id="{F5CD2BE7-9C90-4F67-B72F-587B6721C53E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48136" name="Line 8"/>
          <p:cNvSpPr>
            <a:spLocks noChangeShapeType="1"/>
          </p:cNvSpPr>
          <p:nvPr/>
        </p:nvSpPr>
        <p:spPr bwMode="auto">
          <a:xfrm flipH="1">
            <a:off x="7297783" y="1399540"/>
            <a:ext cx="203200" cy="546100"/>
          </a:xfrm>
          <a:prstGeom prst="line">
            <a:avLst/>
          </a:prstGeom>
          <a:noFill/>
          <a:ln w="9525">
            <a:solidFill>
              <a:srgbClr val="FF3300"/>
            </a:solidFill>
            <a:round/>
            <a:headEnd/>
            <a:tailEnd type="triangle" w="med" len="med"/>
          </a:ln>
        </p:spPr>
        <p:txBody>
          <a:bodyPr wrap="none">
            <a:spAutoFit/>
          </a:bodyPr>
          <a:lstStyle/>
          <a:p>
            <a:endParaRPr lang="en-US" dirty="0"/>
          </a:p>
        </p:txBody>
      </p:sp>
      <p:grpSp>
        <p:nvGrpSpPr>
          <p:cNvPr id="2" name="Group 1"/>
          <p:cNvGrpSpPr/>
          <p:nvPr/>
        </p:nvGrpSpPr>
        <p:grpSpPr>
          <a:xfrm>
            <a:off x="2087381" y="769303"/>
            <a:ext cx="6281556" cy="5027612"/>
            <a:chOff x="563381" y="769303"/>
            <a:chExt cx="6281556" cy="5027612"/>
          </a:xfrm>
        </p:grpSpPr>
        <p:pic>
          <p:nvPicPr>
            <p:cNvPr id="48132" name="Picture 4"/>
            <p:cNvPicPr>
              <a:picLocks noChangeAspect="1" noChangeArrowheads="1"/>
            </p:cNvPicPr>
            <p:nvPr/>
          </p:nvPicPr>
          <p:blipFill rotWithShape="1">
            <a:blip r:embed="rId4" cstate="print"/>
            <a:srcRect l="72778" r="1619"/>
            <a:stretch/>
          </p:blipFill>
          <p:spPr bwMode="auto">
            <a:xfrm>
              <a:off x="4503783" y="1656715"/>
              <a:ext cx="2341154" cy="414020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48137" name="Text Box 9"/>
            <p:cNvSpPr txBox="1">
              <a:spLocks noChangeArrowheads="1"/>
            </p:cNvSpPr>
            <p:nvPr/>
          </p:nvSpPr>
          <p:spPr bwMode="auto">
            <a:xfrm>
              <a:off x="5091649" y="769303"/>
              <a:ext cx="1507143" cy="523220"/>
            </a:xfrm>
            <a:prstGeom prst="rect">
              <a:avLst/>
            </a:prstGeom>
            <a:solidFill>
              <a:srgbClr val="FFFF66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dirty="0"/>
                <a:t>mean and</a:t>
              </a:r>
            </a:p>
            <a:p>
              <a:r>
                <a:rPr lang="en-US" dirty="0"/>
                <a:t>standard deviation</a:t>
              </a:r>
            </a:p>
          </p:txBody>
        </p:sp>
        <p:pic>
          <p:nvPicPr>
            <p:cNvPr id="1026" name="Picture 2"/>
            <p:cNvPicPr>
              <a:picLocks noChangeAspect="1" noChangeArrowheads="1"/>
            </p:cNvPicPr>
            <p:nvPr/>
          </p:nvPicPr>
          <p:blipFill rotWithShape="1">
            <a:blip r:embed="rId5" cstate="print"/>
            <a:srcRect r="51154"/>
            <a:stretch/>
          </p:blipFill>
          <p:spPr bwMode="auto">
            <a:xfrm>
              <a:off x="563381" y="1800761"/>
              <a:ext cx="2821214" cy="37719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8133" name="Text Box 5"/>
            <p:cNvSpPr txBox="1">
              <a:spLocks noChangeArrowheads="1"/>
            </p:cNvSpPr>
            <p:nvPr/>
          </p:nvSpPr>
          <p:spPr bwMode="auto">
            <a:xfrm>
              <a:off x="3483567" y="1031240"/>
              <a:ext cx="1157689" cy="523220"/>
            </a:xfrm>
            <a:prstGeom prst="rect">
              <a:avLst/>
            </a:prstGeom>
            <a:solidFill>
              <a:srgbClr val="FFFF66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dirty="0"/>
                <a:t>order statistic</a:t>
              </a:r>
              <a:br>
                <a:rPr lang="en-US" dirty="0"/>
              </a:br>
              <a:r>
                <a:rPr lang="en-US" dirty="0" err="1"/>
                <a:t>thm</a:t>
              </a:r>
              <a:r>
                <a:rPr lang="en-US" dirty="0"/>
                <a:t> 2.4.1</a:t>
              </a:r>
            </a:p>
          </p:txBody>
        </p:sp>
      </p:grpSp>
      <p:sp>
        <p:nvSpPr>
          <p:cNvPr id="48135" name="Line 7"/>
          <p:cNvSpPr>
            <a:spLocks noChangeShapeType="1"/>
          </p:cNvSpPr>
          <p:nvPr/>
        </p:nvSpPr>
        <p:spPr bwMode="auto">
          <a:xfrm>
            <a:off x="5710283" y="1424940"/>
            <a:ext cx="876300" cy="1117600"/>
          </a:xfrm>
          <a:prstGeom prst="line">
            <a:avLst/>
          </a:prstGeom>
          <a:noFill/>
          <a:ln w="9525">
            <a:solidFill>
              <a:srgbClr val="FF3300"/>
            </a:solidFill>
            <a:round/>
            <a:headEnd/>
            <a:tailEnd type="triangle" w="med" len="med"/>
          </a:ln>
        </p:spPr>
        <p:txBody>
          <a:bodyPr wrap="none">
            <a:spAutoFit/>
          </a:bodyPr>
          <a:lstStyle/>
          <a:p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37721770"/>
      </p:ext>
    </p:extLst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PQuestion"/>
          <p:cNvSpPr>
            <a:spLocks noGrp="1"/>
          </p:cNvSpPr>
          <p:nvPr>
            <p:ph type="title"/>
          </p:nvPr>
        </p:nvSpPr>
        <p:spPr>
          <a:xfrm>
            <a:off x="695400" y="476672"/>
            <a:ext cx="4002496" cy="2055128"/>
          </a:xfrm>
        </p:spPr>
        <p:txBody>
          <a:bodyPr/>
          <a:lstStyle/>
          <a:p>
            <a:r>
              <a:rPr lang="en-US" dirty="0"/>
              <a:t>Which one is a “valid” prediction interval ?</a:t>
            </a:r>
          </a:p>
        </p:txBody>
      </p:sp>
      <p:sp>
        <p:nvSpPr>
          <p:cNvPr id="3" name="TPAnswers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1751838" y="2852936"/>
            <a:ext cx="3129869" cy="1915885"/>
          </a:xfrm>
        </p:spPr>
        <p:txBody>
          <a:bodyPr>
            <a:normAutofit/>
          </a:bodyPr>
          <a:lstStyle/>
          <a:p>
            <a:pPr marL="457200" indent="-457200">
              <a:spcAft>
                <a:spcPts val="0"/>
              </a:spcAft>
              <a:buFont typeface="+mj-lt"/>
              <a:buAutoNum type="alphaUcPeriod"/>
            </a:pPr>
            <a:r>
              <a:rPr lang="en-US" dirty="0"/>
              <a:t>The left one</a:t>
            </a:r>
          </a:p>
          <a:p>
            <a:pPr marL="457200" indent="-457200">
              <a:spcAft>
                <a:spcPts val="0"/>
              </a:spcAft>
              <a:buFont typeface="+mj-lt"/>
              <a:buAutoNum type="alphaUcPeriod"/>
            </a:pPr>
            <a:r>
              <a:rPr lang="en-US" dirty="0"/>
              <a:t>The middle one</a:t>
            </a:r>
          </a:p>
          <a:p>
            <a:pPr marL="457200" indent="-457200">
              <a:spcAft>
                <a:spcPts val="0"/>
              </a:spcAft>
              <a:buFont typeface="+mj-lt"/>
              <a:buAutoNum type="alphaUcPeriod"/>
            </a:pPr>
            <a:r>
              <a:rPr lang="en-US" dirty="0"/>
              <a:t>Both</a:t>
            </a:r>
          </a:p>
          <a:p>
            <a:pPr marL="457200" indent="-457200">
              <a:spcAft>
                <a:spcPts val="0"/>
              </a:spcAft>
              <a:buFont typeface="+mj-lt"/>
              <a:buAutoNum type="alphaUcPeriod"/>
            </a:pPr>
            <a:r>
              <a:rPr lang="en-US" dirty="0"/>
              <a:t>I don’t know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C3A5A597-CA98-43DC-8E18-EB322DDCE446}" type="slidenum">
              <a:rPr lang="en-US" smtClean="0"/>
              <a:pPr>
                <a:defRPr/>
              </a:pPr>
              <a:t>51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l="43211"/>
          <a:stretch/>
        </p:blipFill>
        <p:spPr>
          <a:xfrm>
            <a:off x="6901670" y="1177193"/>
            <a:ext cx="3569480" cy="506011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602681" y="2655694"/>
            <a:ext cx="2968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n-lt"/>
              </a:rPr>
              <a:t>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078902" y="2520712"/>
            <a:ext cx="2936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n-lt"/>
              </a:rPr>
              <a:t>B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221626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Solution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two intervals are very different – this is suspicious</a:t>
            </a:r>
          </a:p>
          <a:p>
            <a:r>
              <a:rPr lang="en-US" dirty="0"/>
              <a:t>A is correct (assuming data is </a:t>
            </a:r>
            <a:r>
              <a:rPr lang="en-US" dirty="0" err="1"/>
              <a:t>iid</a:t>
            </a:r>
            <a:r>
              <a:rPr lang="en-US" dirty="0"/>
              <a:t>)</a:t>
            </a:r>
          </a:p>
          <a:p>
            <a:r>
              <a:rPr lang="en-US" dirty="0"/>
              <a:t>B requires that data be normally distributed – does not appear to be true.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C3A5A597-CA98-43DC-8E18-EB322DDCE446}" type="slidenum">
              <a:rPr lang="en-US" smtClean="0"/>
              <a:pPr>
                <a:defRPr/>
              </a:pPr>
              <a:t>52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B96E019-3FB2-42AE-8945-887A59CF58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66" t="-758" r="49447" b="758"/>
          <a:stretch/>
        </p:blipFill>
        <p:spPr>
          <a:xfrm>
            <a:off x="2423592" y="2467875"/>
            <a:ext cx="3251022" cy="412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86889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Re-Scaling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7108" name="Rectangle 3"/>
              <p:cNvSpPr>
                <a:spLocks noGrp="1" noChangeArrowheads="1"/>
              </p:cNvSpPr>
              <p:nvPr>
                <p:ph idx="1"/>
              </p:nvPr>
            </p:nvSpPr>
            <p:spPr/>
            <p:txBody>
              <a:bodyPr/>
              <a:lstStyle/>
              <a:p>
                <a:pPr eaLnBrk="1" hangingPunct="1"/>
                <a:r>
                  <a:rPr lang="en-US" dirty="0"/>
                  <a:t>Many results are simple if the data is normal, or close to it (i.e. not wild). An important question to ask is: can I change the </a:t>
                </a:r>
                <a:r>
                  <a:rPr lang="en-US" i="1" dirty="0">
                    <a:solidFill>
                      <a:srgbClr val="FF3300"/>
                    </a:solidFill>
                  </a:rPr>
                  <a:t>scale</a:t>
                </a:r>
                <a:r>
                  <a:rPr lang="en-US" dirty="0"/>
                  <a:t> of my data to have it look more normal.</a:t>
                </a:r>
              </a:p>
              <a:p>
                <a:pPr lvl="1" eaLnBrk="1" hangingPunct="1"/>
                <a:r>
                  <a:rPr lang="en-US" dirty="0"/>
                  <a:t>Ex: log of the data instead of the data</a:t>
                </a:r>
              </a:p>
              <a:p>
                <a:pPr/>
                <a:r>
                  <a:rPr lang="en-US" dirty="0"/>
                  <a:t>A generic transformation used in statistics is the </a:t>
                </a:r>
                <a:r>
                  <a:rPr lang="en-US" i="1" dirty="0">
                    <a:solidFill>
                      <a:srgbClr val="FF3300"/>
                    </a:solidFill>
                  </a:rPr>
                  <a:t>Box-Cox</a:t>
                </a:r>
                <a:r>
                  <a:rPr lang="en-US" dirty="0"/>
                  <a:t> transformation: </a:t>
                </a:r>
                <a:br>
                  <a:rPr lang="en-US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CH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H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fr-CH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)=</m:t>
                      </m:r>
                      <m:d>
                        <m:dPr>
                          <m:begChr m:val="{"/>
                          <m:endChr m:val=""/>
                          <m:ctrlPr>
                            <a:rPr lang="fr-CH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CH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f>
                                <m:fPr>
                                  <m:ctrlPr>
                                    <a:rPr lang="fr-CH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fr-CH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fr-CH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fr-CH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p>
                                  </m:sSup>
                                  <m:r>
                                    <a:rPr lang="fr-CH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num>
                                <m:den>
                                  <m:r>
                                    <a:rPr lang="fr-CH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den>
                              </m:f>
                              <m:r>
                                <a:rPr lang="fr-CH" b="0" i="1" smtClean="0">
                                  <a:latin typeface="Cambria Math" panose="02040503050406030204" pitchFamily="18" charset="0"/>
                                </a:rPr>
                                <m:t>,  </m:t>
                              </m:r>
                              <m:r>
                                <a:rPr lang="fr-CH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fr-CH" b="0" i="1" smtClean="0">
                                  <a:latin typeface="Cambria Math" panose="02040503050406030204" pitchFamily="18" charset="0"/>
                                </a:rPr>
                                <m:t>≠0</m:t>
                              </m:r>
                            </m:e>
                            <m:e>
                              <m:func>
                                <m:funcPr>
                                  <m:ctrlPr>
                                    <a:rPr lang="fr-CH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fr-CH" b="0" i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fr-CH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fr-CH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  <m:r>
                                    <a:rPr lang="fr-CH" b="0" i="1" smtClean="0">
                                      <a:latin typeface="Cambria Math" panose="02040503050406030204" pitchFamily="18" charset="0"/>
                                    </a:rPr>
                                    <m:t>,  </m:t>
                                  </m:r>
                                  <m:r>
                                    <a:rPr lang="fr-CH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fr-CH" b="0" i="1" smtClean="0">
                                      <a:latin typeface="Cambria Math" panose="02040503050406030204" pitchFamily="18" charset="0"/>
                                    </a:rPr>
                                    <m:t>=0</m:t>
                                  </m:r>
                                </m:e>
                              </m:func>
                            </m:e>
                          </m:eqArr>
                        </m:e>
                      </m:d>
                    </m:oMath>
                  </m:oMathPara>
                </a14:m>
                <a:br>
                  <a:rPr lang="en-US" dirty="0"/>
                </a:br>
                <a:endParaRPr lang="en-US" dirty="0"/>
              </a:p>
              <a:p>
                <a:pPr lvl="1" eaLnBrk="1" hangingPunct="1"/>
                <a:r>
                  <a:rPr lang="en-US" dirty="0"/>
                  <a:t>Continuous in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br>
                  <a:rPr lang="en-US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=0 : </m:t>
                      </m:r>
                      <m:r>
                        <m:rPr>
                          <m:sty m:val="p"/>
                        </m:rPr>
                        <a:rPr lang="en-US" i="1" dirty="0" smtClean="0">
                          <a:latin typeface="Cambria Math" panose="02040503050406030204" pitchFamily="18" charset="0"/>
                        </a:rPr>
                        <m:t>log</m:t>
                      </m:r>
                    </m:oMath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=−1: 1/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=1: </m:t>
                      </m:r>
                      <m:r>
                        <m:rPr>
                          <m:sty m:val="p"/>
                        </m:rPr>
                        <a:rPr lang="en-US" i="0" dirty="0" smtClean="0">
                          <a:latin typeface="Cambria Math" panose="02040503050406030204" pitchFamily="18" charset="0"/>
                        </a:rPr>
                        <m:t>identity</m:t>
                      </m:r>
                    </m:oMath>
                  </m:oMathPara>
                </a14:m>
                <a:br>
                  <a:rPr lang="en-US" dirty="0"/>
                </a:br>
                <a:br>
                  <a:rPr lang="en-US" dirty="0"/>
                </a:br>
                <a:endParaRPr lang="en-US" dirty="0"/>
              </a:p>
            </p:txBody>
          </p:sp>
        </mc:Choice>
        <mc:Fallback>
          <p:sp>
            <p:nvSpPr>
              <p:cNvPr id="47108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969" t="-857" r="-1550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106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fld id="{80CD49D5-2539-4668-BE8E-4F803BA8F2A4}" type="slidenum">
              <a:rPr lang="en-US" smtClean="0"/>
              <a:pPr/>
              <a:t>53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21747126"/>
      </p:ext>
    </p:extLst>
  </p:cSld>
  <p:clrMapOvr>
    <a:masterClrMapping/>
  </p:clrMapOvr>
  <p:transition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Prediction Intervals for File Transfer Times</a:t>
            </a:r>
          </a:p>
        </p:txBody>
      </p:sp>
      <p:sp>
        <p:nvSpPr>
          <p:cNvPr id="48130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fld id="{F5CD2BE7-9C90-4F67-B72F-587B6721C53E}" type="slidenum">
              <a:rPr lang="en-US" smtClean="0"/>
              <a:pPr/>
              <a:t>54</a:t>
            </a:fld>
            <a:endParaRPr lang="en-US" dirty="0"/>
          </a:p>
        </p:txBody>
      </p:sp>
      <p:sp>
        <p:nvSpPr>
          <p:cNvPr id="48133" name="Text Box 5"/>
          <p:cNvSpPr txBox="1">
            <a:spLocks noChangeArrowheads="1"/>
          </p:cNvSpPr>
          <p:nvPr/>
        </p:nvSpPr>
        <p:spPr bwMode="auto">
          <a:xfrm>
            <a:off x="7158585" y="1092200"/>
            <a:ext cx="1157689" cy="523220"/>
          </a:xfrm>
          <a:prstGeom prst="rect">
            <a:avLst/>
          </a:prstGeom>
          <a:solidFill>
            <a:srgbClr val="FFFF66"/>
          </a:solidFill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/>
              <a:t>order statistic</a:t>
            </a:r>
            <a:br>
              <a:rPr lang="en-US" dirty="0"/>
            </a:br>
            <a:r>
              <a:rPr lang="en-US" dirty="0" err="1"/>
              <a:t>thm</a:t>
            </a:r>
            <a:r>
              <a:rPr lang="en-US" dirty="0"/>
              <a:t> 2.4.1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7861300" y="830264"/>
            <a:ext cx="2806700" cy="5839301"/>
            <a:chOff x="6337300" y="830263"/>
            <a:chExt cx="2806700" cy="5839301"/>
          </a:xfrm>
        </p:grpSpPr>
        <p:pic>
          <p:nvPicPr>
            <p:cNvPr id="48132" name="Picture 4"/>
            <p:cNvPicPr>
              <a:picLocks noChangeAspect="1" noChangeArrowheads="1"/>
            </p:cNvPicPr>
            <p:nvPr/>
          </p:nvPicPr>
          <p:blipFill>
            <a:blip r:embed="rId4" cstate="print"/>
            <a:srcRect l="72778"/>
            <a:stretch>
              <a:fillRect/>
            </a:stretch>
          </p:blipFill>
          <p:spPr bwMode="auto">
            <a:xfrm>
              <a:off x="6654800" y="1717675"/>
              <a:ext cx="2489200" cy="414020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48134" name="Text Box 6"/>
            <p:cNvSpPr txBox="1">
              <a:spLocks noChangeArrowheads="1"/>
            </p:cNvSpPr>
            <p:nvPr/>
          </p:nvSpPr>
          <p:spPr bwMode="auto">
            <a:xfrm>
              <a:off x="6856903" y="5930900"/>
              <a:ext cx="1507143" cy="738664"/>
            </a:xfrm>
            <a:prstGeom prst="rect">
              <a:avLst/>
            </a:prstGeom>
            <a:solidFill>
              <a:srgbClr val="FFFF66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dirty="0"/>
                <a:t>mean and</a:t>
              </a:r>
            </a:p>
            <a:p>
              <a:r>
                <a:rPr lang="en-US" dirty="0"/>
                <a:t>standard deviation</a:t>
              </a:r>
            </a:p>
            <a:p>
              <a:r>
                <a:rPr lang="en-US" dirty="0"/>
                <a:t>on rescaled data</a:t>
              </a:r>
            </a:p>
          </p:txBody>
        </p:sp>
        <p:sp>
          <p:nvSpPr>
            <p:cNvPr id="48136" name="Line 8"/>
            <p:cNvSpPr>
              <a:spLocks noChangeShapeType="1"/>
            </p:cNvSpPr>
            <p:nvPr/>
          </p:nvSpPr>
          <p:spPr bwMode="auto">
            <a:xfrm flipH="1">
              <a:off x="7924800" y="1460500"/>
              <a:ext cx="203200" cy="546100"/>
            </a:xfrm>
            <a:prstGeom prst="line">
              <a:avLst/>
            </a:prstGeom>
            <a:noFill/>
            <a:ln w="9525">
              <a:solidFill>
                <a:srgbClr val="FF3300"/>
              </a:solidFill>
              <a:round/>
              <a:headEnd/>
              <a:tailEnd type="triangle" w="med" len="med"/>
            </a:ln>
          </p:spPr>
          <p:txBody>
            <a:bodyPr wrap="none">
              <a:spAutoFit/>
            </a:bodyPr>
            <a:lstStyle/>
            <a:p>
              <a:endParaRPr lang="en-US" dirty="0"/>
            </a:p>
          </p:txBody>
        </p:sp>
        <p:sp>
          <p:nvSpPr>
            <p:cNvPr id="48137" name="Text Box 9"/>
            <p:cNvSpPr txBox="1">
              <a:spLocks noChangeArrowheads="1"/>
            </p:cNvSpPr>
            <p:nvPr/>
          </p:nvSpPr>
          <p:spPr bwMode="auto">
            <a:xfrm>
              <a:off x="7242666" y="830263"/>
              <a:ext cx="1507143" cy="523220"/>
            </a:xfrm>
            <a:prstGeom prst="rect">
              <a:avLst/>
            </a:prstGeom>
            <a:solidFill>
              <a:srgbClr val="FFFF66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dirty="0"/>
                <a:t>mean and</a:t>
              </a:r>
            </a:p>
            <a:p>
              <a:r>
                <a:rPr lang="en-US" dirty="0"/>
                <a:t>standard deviation</a:t>
              </a:r>
            </a:p>
          </p:txBody>
        </p:sp>
        <p:sp>
          <p:nvSpPr>
            <p:cNvPr id="48138" name="Line 10"/>
            <p:cNvSpPr>
              <a:spLocks noChangeShapeType="1"/>
            </p:cNvSpPr>
            <p:nvPr/>
          </p:nvSpPr>
          <p:spPr bwMode="auto">
            <a:xfrm flipV="1">
              <a:off x="7607300" y="3721100"/>
              <a:ext cx="927100" cy="2184400"/>
            </a:xfrm>
            <a:prstGeom prst="line">
              <a:avLst/>
            </a:prstGeom>
            <a:noFill/>
            <a:ln w="9525">
              <a:solidFill>
                <a:srgbClr val="FF3300"/>
              </a:solidFill>
              <a:round/>
              <a:headEnd/>
              <a:tailEnd type="triangle" w="med" len="med"/>
            </a:ln>
          </p:spPr>
          <p:txBody>
            <a:bodyPr wrap="none">
              <a:spAutoFit/>
            </a:bodyPr>
            <a:lstStyle/>
            <a:p>
              <a:endParaRPr lang="en-US" dirty="0"/>
            </a:p>
          </p:txBody>
        </p:sp>
        <p:sp>
          <p:nvSpPr>
            <p:cNvPr id="48135" name="Line 7"/>
            <p:cNvSpPr>
              <a:spLocks noChangeShapeType="1"/>
            </p:cNvSpPr>
            <p:nvPr/>
          </p:nvSpPr>
          <p:spPr bwMode="auto">
            <a:xfrm>
              <a:off x="6337300" y="1485900"/>
              <a:ext cx="876300" cy="1117600"/>
            </a:xfrm>
            <a:prstGeom prst="line">
              <a:avLst/>
            </a:prstGeom>
            <a:noFill/>
            <a:ln w="9525">
              <a:solidFill>
                <a:srgbClr val="FF3300"/>
              </a:solidFill>
              <a:round/>
              <a:headEnd/>
              <a:tailEnd type="triangle" w="med" len="med"/>
            </a:ln>
          </p:spPr>
          <p:txBody>
            <a:bodyPr wrap="none">
              <a:spAutoFit/>
            </a:bodyPr>
            <a:lstStyle/>
            <a:p>
              <a:endParaRPr lang="en-US" dirty="0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6F02EE4C-383A-4964-81A2-4E5FDD2641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4818" y="1801126"/>
            <a:ext cx="6409822" cy="412977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62443811"/>
      </p:ext>
    </p:extLst>
  </p:cSld>
  <p:clrMapOvr>
    <a:masterClrMapping/>
  </p:clrMapOvr>
  <p:transition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PQuestion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sz="2800" dirty="0"/>
                  <a:t>How is the prediction interval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fr-CH" sz="28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CH" sz="2800" b="1" i="1">
                            <a:latin typeface="Cambria Math" panose="02040503050406030204" pitchFamily="18" charset="0"/>
                          </a:rPr>
                          <m:t>𝑼</m:t>
                        </m:r>
                        <m:r>
                          <a:rPr lang="fr-CH" sz="2800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CH" sz="2800" b="1" i="1"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</m:d>
                  </m:oMath>
                </a14:m>
                <a:r>
                  <a:rPr lang="en-US" sz="2800" dirty="0"/>
                  <a:t>computed when re-scaling ?</a:t>
                </a:r>
              </a:p>
            </p:txBody>
          </p:sp>
        </mc:Choice>
        <mc:Fallback xmlns="">
          <p:sp>
            <p:nvSpPr>
              <p:cNvPr id="2" name="TPQuestion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4"/>
                <a:stretch>
                  <a:fillRect l="-1157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PAnswers"/>
              <p:cNvSpPr>
                <a:spLocks noGrp="1"/>
              </p:cNvSpPr>
              <p:nvPr>
                <p:ph idx="1"/>
                <p:custDataLst>
                  <p:tags r:id="rId2"/>
                </p:custDataLst>
              </p:nvPr>
            </p:nvSpPr>
            <p:spPr/>
            <p:txBody>
              <a:bodyPr>
                <a:noAutofit/>
              </a:bodyPr>
              <a:lstStyle/>
              <a:p>
                <a:pPr marL="457200" indent="-457200">
                  <a:spcAft>
                    <a:spcPts val="0"/>
                  </a:spcAft>
                  <a:buFont typeface="+mj-lt"/>
                  <a:buAutoNum type="alphaUcPeriod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−1.96 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  </m:t>
                    </m:r>
                    <m:r>
                      <a:rPr lang="fr-CH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+1.96 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/>
                  <a:t> is the mean,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 is the </a:t>
                </a:r>
                <a:r>
                  <a:rPr lang="en-US" dirty="0" err="1"/>
                  <a:t>std</a:t>
                </a:r>
                <a:r>
                  <a:rPr lang="en-US" dirty="0"/>
                  <a:t>-deviation of the log of the data</a:t>
                </a:r>
                <a:endParaRPr lang="en-US" b="0" dirty="0"/>
              </a:p>
              <a:p>
                <a:pPr marL="457200" indent="-457200">
                  <a:spcAft>
                    <a:spcPts val="0"/>
                  </a:spcAft>
                  <a:buFont typeface="+mj-lt"/>
                  <a:buAutoNum type="alphaUcPeriod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with </a:t>
                </a:r>
                <a:br>
                  <a:rPr lang="en-US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−1.96 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+1.96 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/>
                  <a:t> is the mean,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 is the </a:t>
                </a:r>
                <a:r>
                  <a:rPr lang="en-US" dirty="0" err="1"/>
                  <a:t>std</a:t>
                </a:r>
                <a:r>
                  <a:rPr lang="en-US" dirty="0"/>
                  <a:t>-deviation of the data</a:t>
                </a:r>
              </a:p>
              <a:p>
                <a:pPr marL="457200" indent="-457200">
                  <a:spcAft>
                    <a:spcPts val="0"/>
                  </a:spcAft>
                  <a:buFont typeface="+mj-lt"/>
                  <a:buAutoNum type="alphaUcPeriod"/>
                </a:pPr>
                <a14:m>
                  <m:oMath xmlns:m="http://schemas.openxmlformats.org/officeDocument/2006/math">
                    <m:r>
                      <a:rPr lang="fr-CH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fr-CH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fr-CH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CH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fr-CH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p>
                    </m:sSup>
                    <m:r>
                      <a:rPr lang="fr-CH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fr-CH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fr-CH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fr-CH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CH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fr-CH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sup>
                    </m:sSup>
                  </m:oMath>
                </a14:m>
                <a:r>
                  <a:rPr lang="fr-CH" b="0" i="1" dirty="0">
                    <a:latin typeface="Cambria Math" panose="02040503050406030204" pitchFamily="18" charset="0"/>
                  </a:rPr>
                  <a:t> </a:t>
                </a:r>
                <a:r>
                  <a:rPr lang="fr-CH" b="0" dirty="0">
                    <a:latin typeface="Cambria Math" panose="02040503050406030204" pitchFamily="18" charset="0"/>
                  </a:rPr>
                  <a:t>with</a:t>
                </a:r>
                <a:br>
                  <a:rPr lang="fr-CH" b="0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−1.96 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+1.96 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br>
                  <a:rPr lang="fr-CH" b="0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fr-CH" b="0" i="1" dirty="0">
                    <a:latin typeface="Cambria Math" panose="02040503050406030204" pitchFamily="18" charset="0"/>
                  </a:rPr>
                  <a:t> </a:t>
                </a:r>
                <a:r>
                  <a:rPr lang="fr-CH" dirty="0"/>
                  <a:t>is the mean</a:t>
                </a:r>
                <a:r>
                  <a:rPr lang="fr-CH" b="0" dirty="0">
                    <a:latin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 is the </a:t>
                </a:r>
                <a:r>
                  <a:rPr lang="en-US" dirty="0" err="1"/>
                  <a:t>std</a:t>
                </a:r>
                <a:r>
                  <a:rPr lang="en-US" dirty="0"/>
                  <a:t>-deviation of the log of the data</a:t>
                </a:r>
                <a:endParaRPr lang="en-US" b="0" dirty="0"/>
              </a:p>
              <a:p>
                <a:pPr marL="457200" indent="-457200">
                  <a:spcAft>
                    <a:spcPts val="0"/>
                  </a:spcAft>
                  <a:buFont typeface="+mj-lt"/>
                  <a:buAutoNum type="alphaUcPeriod"/>
                </a:pPr>
                <a:r>
                  <a:rPr lang="en-US" dirty="0"/>
                  <a:t>None of these</a:t>
                </a:r>
              </a:p>
              <a:p>
                <a:pPr marL="457200" indent="-457200">
                  <a:spcAft>
                    <a:spcPts val="0"/>
                  </a:spcAft>
                  <a:buFont typeface="+mj-lt"/>
                  <a:buAutoNum type="alphaUcPeriod"/>
                </a:pPr>
                <a:r>
                  <a:rPr lang="en-US" dirty="0"/>
                  <a:t>I don’t know</a:t>
                </a:r>
              </a:p>
            </p:txBody>
          </p:sp>
        </mc:Choice>
        <mc:Fallback xmlns="">
          <p:sp>
            <p:nvSpPr>
              <p:cNvPr id="3" name="TPAnswers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  <p:custDataLst>
                  <p:tags r:id="rId5"/>
                </p:custDataLst>
              </p:nvPr>
            </p:nvSpPr>
            <p:spPr>
              <a:blipFill>
                <a:blip r:embed="rId6"/>
                <a:stretch>
                  <a:fillRect l="-1034" t="-965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C3A5A597-CA98-43DC-8E18-EB322DDCE446}" type="slidenum">
              <a:rPr lang="en-US" smtClean="0"/>
              <a:pPr>
                <a:defRPr/>
              </a:pPr>
              <a:t>55</a:t>
            </a:fld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13074" y="2003801"/>
            <a:ext cx="1442176" cy="315339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9030630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func>
                  </m:oMath>
                </a14:m>
                <a:r>
                  <a:rPr lang="en-US" dirty="0"/>
                  <a:t> appears to be normally </a:t>
                </a:r>
                <a:br>
                  <a:rPr lang="en-US" dirty="0"/>
                </a:br>
                <a:r>
                  <a:rPr lang="en-US" dirty="0"/>
                  <a:t>distributed (we will see later why)</a:t>
                </a:r>
              </a:p>
              <a:p>
                <a:endParaRPr lang="en-US" dirty="0"/>
              </a:p>
              <a:p>
                <a:pPr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</a:t>
                </a:r>
                <a:r>
                  <a:rPr lang="en-US" dirty="0" err="1"/>
                  <a:t>iid</a:t>
                </a:r>
                <a:r>
                  <a:rPr lang="en-US" dirty="0"/>
                  <a:t> normal</a:t>
                </a:r>
                <a:br>
                  <a:rPr lang="en-US" dirty="0"/>
                </a:br>
                <a:r>
                  <a:rPr lang="en-US" dirty="0"/>
                  <a:t>therefore  a 95%-prediction interval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</a:t>
                </a:r>
                <a:br>
                  <a:rPr lang="en-US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fr-CH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CH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fr-CH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CH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fr-CH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±1.96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en-US" dirty="0"/>
              </a:p>
              <a:p>
                <a:pPr/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CH" dirty="0"/>
                  <a:t>is the mean,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 is the </a:t>
                </a:r>
                <a:r>
                  <a:rPr lang="en-US" dirty="0" err="1"/>
                  <a:t>std</a:t>
                </a:r>
                <a:r>
                  <a:rPr lang="en-US" dirty="0"/>
                  <a:t>-deviation of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fr-CH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CH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CH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fr-CH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br>
                  <a:rPr lang="fr-CH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H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fr-CH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CH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CH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fr-CH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fr-CH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fr-CH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fr-CH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fr-CH"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fr-CH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fr-CH">
                          <a:latin typeface="Cambria Math" panose="02040503050406030204" pitchFamily="18" charset="0"/>
                        </a:rPr>
                        <m:t>=0.95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Therefore, since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H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H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fr-CH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fr-CH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fr-CH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CH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sSub>
                          <m:sSubPr>
                            <m:ctrlPr>
                              <a:rPr lang="fr-CH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CH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fr-CH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p>
                    </m:sSup>
                  </m:oMath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H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fr-CH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CH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p>
                                <m:sSupPr>
                                  <m:ctrlPr>
                                    <a:rPr lang="fr-CH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CH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fr-CH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sup>
                              </m:sSup>
                              <m:r>
                                <a:rPr lang="fr-CH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fr-CH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fr-CH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fr-CH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fr-CH">
                              <a:latin typeface="Cambria Math" panose="02040503050406030204" pitchFamily="18" charset="0"/>
                            </a:rPr>
                            <m:t>≤</m:t>
                          </m:r>
                          <m:sSup>
                            <m:sSupPr>
                              <m:ctrlPr>
                                <a:rPr lang="fr-CH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CH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fr-CH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p>
                          </m:sSup>
                        </m:e>
                      </m:d>
                      <m:r>
                        <a:rPr lang="fr-CH">
                          <a:latin typeface="Cambria Math" panose="02040503050406030204" pitchFamily="18" charset="0"/>
                        </a:rPr>
                        <m:t>=0.95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Answer C is correct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48" t="-857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C3A5A597-CA98-43DC-8E18-EB322DDCE446}" type="slidenum">
              <a:rPr lang="en-US" smtClean="0"/>
              <a:pPr>
                <a:defRPr/>
              </a:pPr>
              <a:t>56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BC20568-D19E-4600-ABA0-CFF1498693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0176" y="2564904"/>
            <a:ext cx="4330254" cy="2789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41126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 dirty="0" err="1"/>
              <a:t>QQplot</a:t>
            </a:r>
            <a:r>
              <a:rPr lang="en-US" sz="3200" dirty="0"/>
              <a:t> is common tool for verifying normal assumption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180" name="Rectangle 3"/>
              <p:cNvSpPr>
                <a:spLocks noGrp="1" noChangeArrowheads="1"/>
              </p:cNvSpPr>
              <p:nvPr>
                <p:ph idx="1"/>
              </p:nvPr>
            </p:nvSpPr>
            <p:spPr/>
            <p:txBody>
              <a:bodyPr/>
              <a:lstStyle/>
              <a:p>
                <a:pPr eaLnBrk="1" hangingPunct="1"/>
                <a:r>
                  <a:rPr lang="en-US" dirty="0"/>
                  <a:t>Normal </a:t>
                </a:r>
                <a:r>
                  <a:rPr lang="en-US" dirty="0" err="1"/>
                  <a:t>Qqplot</a:t>
                </a:r>
                <a:endParaRPr lang="en-US" dirty="0"/>
              </a:p>
              <a:p>
                <a:pPr lvl="1" eaLnBrk="1" hangingPunct="1"/>
                <a:r>
                  <a:rPr lang="en-US" dirty="0"/>
                  <a:t>X-axis: standard normal quantiles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H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H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fr-CH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fr-CH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fr-CH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CH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p>
                        <m:r>
                          <a:rPr lang="fr-CH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fr-CH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fr-CH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fr-CH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num>
                          <m:den>
                            <m:r>
                              <a:rPr lang="fr-CH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fr-CH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den>
                        </m:f>
                      </m:e>
                    </m:d>
                  </m:oMath>
                </a14:m>
                <a:endParaRPr lang="fr-CH" b="0" dirty="0"/>
              </a:p>
              <a:p>
                <a:pPr lvl="1" eaLnBrk="1" hangingPunct="1"/>
                <a:r>
                  <a:rPr lang="en-US" dirty="0"/>
                  <a:t>Y-axis: Ordered statistic of sample: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H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H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d>
                          <m:dPr>
                            <m:ctrlPr>
                              <a:rPr lang="fr-CH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CH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b>
                    </m:sSub>
                    <m:r>
                      <a:rPr lang="fr-CH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fr-CH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H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fr-CH" b="0" i="1" smtClean="0">
                            <a:latin typeface="Cambria Math" panose="02040503050406030204" pitchFamily="18" charset="0"/>
                          </a:rPr>
                          <m:t>(2)</m:t>
                        </m:r>
                      </m:sub>
                    </m:sSub>
                    <m:r>
                      <a:rPr lang="fr-CH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fr-CH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H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fr-CH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CH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fr-CH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  <m:r>
                      <a:rPr lang="fr-CH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br>
                  <a:rPr lang="en-US" dirty="0"/>
                </a:br>
                <a:br>
                  <a:rPr lang="en-US" dirty="0"/>
                </a:br>
                <a:br>
                  <a:rPr lang="en-US" dirty="0"/>
                </a:br>
                <a:br>
                  <a:rPr lang="en-US" dirty="0"/>
                </a:br>
                <a:endParaRPr lang="en-US" dirty="0"/>
              </a:p>
              <a:p>
                <a:pPr eaLnBrk="1" hangingPunct="1"/>
                <a:r>
                  <a:rPr lang="en-US" dirty="0"/>
                  <a:t>If data comes from a normal distribution, </a:t>
                </a:r>
                <a:r>
                  <a:rPr lang="en-US" dirty="0" err="1"/>
                  <a:t>qqplot</a:t>
                </a:r>
                <a:r>
                  <a:rPr lang="en-US" dirty="0"/>
                  <a:t> is close to a straight line (except for end points) </a:t>
                </a:r>
              </a:p>
              <a:p>
                <a:pPr lvl="1" eaLnBrk="1" hangingPunct="1"/>
                <a:r>
                  <a:rPr lang="en-US" dirty="0"/>
                  <a:t>Visual inspection is often enough</a:t>
                </a:r>
              </a:p>
              <a:p>
                <a:pPr lvl="1" eaLnBrk="1" hangingPunct="1"/>
                <a:r>
                  <a:rPr lang="en-US" dirty="0"/>
                  <a:t>If not possible or doubtful, we will use tests later (Chapter 4)</a:t>
                </a:r>
              </a:p>
            </p:txBody>
          </p:sp>
        </mc:Choice>
        <mc:Fallback xmlns="">
          <p:sp>
            <p:nvSpPr>
              <p:cNvPr id="50180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4"/>
                <a:stretch>
                  <a:fillRect t="-857" r="-6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178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fld id="{2A15092A-30BF-4E94-A2C3-D4B5D42D262E}" type="slidenum">
              <a:rPr lang="en-US" smtClean="0"/>
              <a:pPr/>
              <a:t>57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57309534"/>
      </p:ext>
    </p:extLst>
  </p:cSld>
  <p:clrMapOvr>
    <a:masterClrMapping/>
  </p:clrMapOvr>
  <p:transition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3" name="Rectangle 2"/>
          <p:cNvSpPr>
            <a:spLocks noGrp="1" noChangeArrowheads="1"/>
          </p:cNvSpPr>
          <p:nvPr>
            <p:ph type="title"/>
          </p:nvPr>
        </p:nvSpPr>
        <p:spPr>
          <a:xfrm>
            <a:off x="6528048" y="908720"/>
            <a:ext cx="3213463" cy="908050"/>
          </a:xfrm>
        </p:spPr>
        <p:txBody>
          <a:bodyPr/>
          <a:lstStyle/>
          <a:p>
            <a:pPr eaLnBrk="1" hangingPunct="1"/>
            <a:r>
              <a:rPr lang="en-US" dirty="0" err="1"/>
              <a:t>QQPlots</a:t>
            </a:r>
            <a:r>
              <a:rPr lang="en-US" dirty="0"/>
              <a:t> of File Transfer Times</a:t>
            </a:r>
          </a:p>
        </p:txBody>
      </p:sp>
      <p:sp>
        <p:nvSpPr>
          <p:cNvPr id="51202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fld id="{98767863-5712-4E78-969C-A16B8A52A180}" type="slidenum">
              <a:rPr lang="en-US" smtClean="0"/>
              <a:pPr/>
              <a:t>58</a:t>
            </a:fld>
            <a:endParaRPr lang="en-US" dirty="0"/>
          </a:p>
        </p:txBody>
      </p:sp>
      <p:pic>
        <p:nvPicPr>
          <p:cNvPr id="51204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733550" y="2520950"/>
            <a:ext cx="8934450" cy="40767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5" cstate="print"/>
          <a:srcRect l="2110" t="-231" r="1849" b="231"/>
          <a:stretch/>
        </p:blipFill>
        <p:spPr bwMode="auto">
          <a:xfrm>
            <a:off x="2201546" y="1"/>
            <a:ext cx="3875314" cy="26351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4125635"/>
      </p:ext>
    </p:extLst>
  </p:cSld>
  <p:clrMapOvr>
    <a:masterClrMapping/>
  </p:clrMapOvr>
  <p:transition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049" y="0"/>
            <a:ext cx="11065561" cy="2060848"/>
          </a:xfrm>
        </p:spPr>
        <p:txBody>
          <a:bodyPr/>
          <a:lstStyle/>
          <a:p>
            <a:r>
              <a:rPr lang="en-US" dirty="0"/>
              <a:t>Prediction Interval </a:t>
            </a:r>
            <a:br>
              <a:rPr lang="en-US" dirty="0"/>
            </a:br>
            <a:r>
              <a:rPr lang="en-US" dirty="0"/>
              <a:t>versus</a:t>
            </a:r>
            <a:br>
              <a:rPr lang="en-US" dirty="0"/>
            </a:br>
            <a:r>
              <a:rPr lang="en-US" dirty="0"/>
              <a:t>Confidence Interval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/>
              <p:cNvSpPr>
                <a:spLocks noGrp="1"/>
              </p:cNvSpPr>
              <p:nvPr>
                <p:ph idx="1"/>
              </p:nvPr>
            </p:nvSpPr>
            <p:spPr>
              <a:xfrm>
                <a:off x="551384" y="2492895"/>
                <a:ext cx="9433048" cy="4249217"/>
              </a:xfrm>
            </p:spPr>
            <p:txBody>
              <a:bodyPr/>
              <a:lstStyle/>
              <a:p>
                <a:r>
                  <a:rPr lang="en-US" dirty="0"/>
                  <a:t>If data is assumed normal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𝜇</m:t>
                    </m:r>
                    <m:r>
                      <a:rPr lang="en-US" i="1">
                        <a:latin typeface="Cambria Math"/>
                      </a:rPr>
                      <m:t>=</m:t>
                    </m:r>
                  </m:oMath>
                </a14:m>
                <a:r>
                  <a:rPr lang="en-US" dirty="0"/>
                  <a:t> estimated mean</a:t>
                </a:r>
                <a:br>
                  <a:rPr lang="en-US" dirty="0"/>
                </a:b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/>
                          </a:rPr>
                          <m:t>𝑠</m:t>
                        </m:r>
                      </m:e>
                      <m:sup>
                        <m:r>
                          <a:rPr lang="en-US" i="1"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/>
                      </a:rPr>
                      <m:t>=</m:t>
                    </m:r>
                  </m:oMath>
                </a14:m>
                <a:r>
                  <a:rPr lang="en-US" dirty="0"/>
                  <a:t> estimated variance</a:t>
                </a:r>
                <a:br>
                  <a:rPr lang="en-US" dirty="0"/>
                </a:br>
                <a:br>
                  <a:rPr lang="en-US" dirty="0"/>
                </a:br>
                <a:r>
                  <a:rPr lang="en-US" dirty="0"/>
                  <a:t>Confidence interval  for mean at level 95 %  	</a:t>
                </a:r>
                <a14:m>
                  <m:oMath xmlns:m="http://schemas.openxmlformats.org/officeDocument/2006/math">
                    <m:r>
                      <a:rPr lang="fr-CH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/>
                      </a:rPr>
                      <m:t>𝜇</m:t>
                    </m:r>
                    <m:r>
                      <a:rPr lang="en-US" i="1">
                        <a:latin typeface="Cambria Math"/>
                      </a:rPr>
                      <m:t>±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/>
                          </a:rPr>
                          <m:t>1.96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latin typeface="Cambria Math"/>
                              </a:rPr>
                              <m:t>𝑛</m:t>
                            </m:r>
                          </m:e>
                        </m:rad>
                      </m:den>
                    </m:f>
                    <m:r>
                      <a:rPr lang="en-US" i="1">
                        <a:latin typeface="Cambria Math"/>
                      </a:rPr>
                      <m:t> </m:t>
                    </m:r>
                    <m:r>
                      <a:rPr lang="en-US" i="1">
                        <a:latin typeface="Cambria Math"/>
                      </a:rPr>
                      <m:t>𝑠</m:t>
                    </m:r>
                    <m:r>
                      <a:rPr lang="en-US" i="1">
                        <a:latin typeface="Cambria Math"/>
                      </a:rPr>
                      <m:t>  </m:t>
                    </m:r>
                  </m:oMath>
                </a14:m>
                <a:br>
                  <a:rPr lang="en-US" dirty="0"/>
                </a:br>
                <a:r>
                  <a:rPr lang="en-US" dirty="0"/>
                  <a:t>Prediction interval at level 95%	 	=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𝜇</m:t>
                    </m:r>
                    <m:r>
                      <a:rPr lang="en-US" i="1">
                        <a:latin typeface="Cambria Math"/>
                      </a:rPr>
                      <m:t>±1.96 </m:t>
                    </m:r>
                    <m:r>
                      <a:rPr lang="en-US" i="1">
                        <a:latin typeface="Cambria Math"/>
                      </a:rPr>
                      <m:t>𝑠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7" name="Content Placehold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51384" y="2492895"/>
                <a:ext cx="9433048" cy="4249217"/>
              </a:xfrm>
              <a:blipFill>
                <a:blip r:embed="rId3"/>
                <a:stretch>
                  <a:fillRect l="-969" t="-1148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C3A5A597-CA98-43DC-8E18-EB322DDCE446}" type="slidenum">
              <a:rPr lang="en-US" smtClean="0"/>
              <a:pPr>
                <a:defRPr/>
              </a:pPr>
              <a:t>59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30522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Summarized Measures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96" name="Rectangle 3"/>
              <p:cNvSpPr>
                <a:spLocks noGrp="1" noChangeArrowheads="1"/>
              </p:cNvSpPr>
              <p:nvPr>
                <p:ph idx="1"/>
              </p:nvPr>
            </p:nvSpPr>
            <p:spPr/>
            <p:txBody>
              <a:bodyPr/>
              <a:lstStyle/>
              <a:p>
                <a:pPr eaLnBrk="1" hangingPunct="1"/>
                <a:r>
                  <a:rPr lang="en-US" dirty="0">
                    <a:solidFill>
                      <a:srgbClr val="FF0000"/>
                    </a:solidFill>
                  </a:rPr>
                  <a:t>Median</a:t>
                </a:r>
                <a:r>
                  <a:rPr lang="en-US" dirty="0"/>
                  <a:t>, </a:t>
                </a:r>
                <a:r>
                  <a:rPr lang="en-US" dirty="0" err="1"/>
                  <a:t>Quantiles</a:t>
                </a:r>
                <a:endParaRPr lang="en-US" dirty="0"/>
              </a:p>
              <a:p>
                <a:pPr lvl="1"/>
                <a:r>
                  <a:rPr lang="en-US" dirty="0"/>
                  <a:t>Median  : the data point in the middle:</a:t>
                </a:r>
                <a:br>
                  <a:rPr lang="en-US" dirty="0"/>
                </a:br>
                <a:r>
                  <a:rPr lang="en-US" dirty="0"/>
                  <a:t>if</a:t>
                </a:r>
                <a14:m>
                  <m:oMath xmlns:m="http://schemas.openxmlformats.org/officeDocument/2006/math">
                    <m:r>
                      <a:rPr lang="fr-CH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CH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fr-CH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odd, median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H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H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fr-CH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f>
                          <m:fPr>
                            <m:ctrlPr>
                              <a:rPr lang="fr-CH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fr-CH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fr-CH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num>
                          <m:den>
                            <m:r>
                              <a:rPr lang="fr-CH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fr-CH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</m:oMath>
                </a14:m>
                <a:r>
                  <a:rPr lang="en-US" dirty="0"/>
                  <a:t> else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fr-CH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CH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fr-CH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fr-CH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CH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CH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d>
                              <m:dPr>
                                <m:ctrlPr>
                                  <a:rPr lang="fr-CH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fr-CH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fr-CH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num>
                                  <m:den>
                                    <m:r>
                                      <a:rPr lang="fr-CH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d>
                          </m:sub>
                        </m:sSub>
                        <m:r>
                          <a:rPr lang="fr-CH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fr-CH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CH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d>
                              <m:dPr>
                                <m:ctrlPr>
                                  <a:rPr lang="fr-CH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fr-CH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fr-CH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fr-CH" i="1">
                                        <a:latin typeface="Cambria Math" panose="02040503050406030204" pitchFamily="18" charset="0"/>
                                      </a:rPr>
                                      <m:t>+2</m:t>
                                    </m:r>
                                  </m:num>
                                  <m:den>
                                    <m:r>
                                      <a:rPr lang="fr-CH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d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lvl="1" eaLnBrk="1" hangingPunct="1"/>
                <a:r>
                  <a:rPr lang="en-US" dirty="0"/>
                  <a:t>Quartiles</a:t>
                </a:r>
              </a:p>
              <a:p>
                <a:pPr lvl="1" eaLnBrk="1" hangingPunct="1"/>
                <a14:m>
                  <m:oMath xmlns:m="http://schemas.openxmlformats.org/officeDocument/2006/math">
                    <m:r>
                      <a:rPr lang="fr-CH" b="0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-quantiles</a:t>
                </a:r>
              </a:p>
              <a:p>
                <a:pPr eaLnBrk="1" hangingPunct="1"/>
                <a:r>
                  <a:rPr lang="en-US" dirty="0">
                    <a:solidFill>
                      <a:srgbClr val="FF0000"/>
                    </a:solidFill>
                  </a:rPr>
                  <a:t>Mean</a:t>
                </a:r>
                <a:r>
                  <a:rPr lang="en-US" dirty="0"/>
                  <a:t> and standard deviation</a:t>
                </a:r>
              </a:p>
              <a:p>
                <a:pPr lvl="1" eaLnBrk="1" hangingPunct="1"/>
                <a:r>
                  <a:rPr lang="en-US" dirty="0"/>
                  <a:t>Mean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Standard deviation </a:t>
                </a:r>
                <a:br>
                  <a:rPr lang="en-US" b="0" i="1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or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  <a:p>
                <a:pPr lvl="1"/>
                <a:r>
                  <a:rPr lang="en-US" dirty="0"/>
                  <a:t>Coefficient of variation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fr-CH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CH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num>
                      <m:den>
                        <m:r>
                          <a:rPr lang="fr-CH" b="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</m:oMath>
                </a14:m>
                <a:r>
                  <a:rPr lang="en-US" dirty="0"/>
                  <a:t> (scale-free)</a:t>
                </a:r>
              </a:p>
            </p:txBody>
          </p:sp>
        </mc:Choice>
        <mc:Fallback xmlns="">
          <p:sp>
            <p:nvSpPr>
              <p:cNvPr id="8196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4"/>
                <a:stretch>
                  <a:fillRect t="-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70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fld id="{27FAEF36-B9AD-4A2B-BF00-66D9F7348E24}" type="slidenum">
              <a:rPr lang="en-US" smtClean="0"/>
              <a:pPr/>
              <a:t>6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74241588"/>
      </p:ext>
    </p:extLst>
  </p:cSld>
  <p:clrMapOvr>
    <a:masterClrMapping/>
  </p:clrMapOvr>
  <p:transition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Which Summarization to Use ?</a:t>
            </a:r>
          </a:p>
        </p:txBody>
      </p:sp>
      <p:sp>
        <p:nvSpPr>
          <p:cNvPr id="53251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Issues</a:t>
            </a:r>
          </a:p>
          <a:p>
            <a:pPr lvl="1"/>
            <a:r>
              <a:rPr lang="en-US" dirty="0"/>
              <a:t>Robustness to outliers</a:t>
            </a:r>
          </a:p>
          <a:p>
            <a:pPr lvl="1"/>
            <a:r>
              <a:rPr lang="en-US" dirty="0"/>
              <a:t>Distribution assumptions</a:t>
            </a:r>
          </a:p>
        </p:txBody>
      </p:sp>
      <p:sp>
        <p:nvSpPr>
          <p:cNvPr id="53252" name="Footer Placeholder 4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fld id="{A7849721-A85C-46C5-80F6-D8A19F8E214F}" type="slidenum">
              <a:rPr lang="en-US" smtClean="0"/>
              <a:pPr/>
              <a:t>60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903892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Distribution with Infinite Variance</a:t>
            </a:r>
          </a:p>
        </p:txBody>
      </p:sp>
      <p:sp>
        <p:nvSpPr>
          <p:cNvPr id="54275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fld id="{4A29F820-0195-4BB0-897F-2F5077B13380}" type="slidenum">
              <a:rPr lang="en-US" smtClean="0"/>
              <a:pPr/>
              <a:t>61</a:t>
            </a:fld>
            <a:endParaRPr lang="en-US" dirty="0"/>
          </a:p>
        </p:txBody>
      </p:sp>
      <p:pic>
        <p:nvPicPr>
          <p:cNvPr id="5427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93900" y="1084264"/>
            <a:ext cx="8121650" cy="53292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cxnSp>
        <p:nvCxnSpPr>
          <p:cNvPr id="10" name="Straight Connector 9"/>
          <p:cNvCxnSpPr/>
          <p:nvPr/>
        </p:nvCxnSpPr>
        <p:spPr bwMode="auto">
          <a:xfrm>
            <a:off x="4902200" y="2870200"/>
            <a:ext cx="4064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 bwMode="auto">
          <a:xfrm>
            <a:off x="4902200" y="1092200"/>
            <a:ext cx="4064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279" name="TextBox 12"/>
          <p:cNvSpPr txBox="1">
            <a:spLocks noChangeArrowheads="1"/>
          </p:cNvSpPr>
          <p:nvPr/>
        </p:nvSpPr>
        <p:spPr bwMode="auto">
          <a:xfrm>
            <a:off x="4592579" y="749301"/>
            <a:ext cx="95103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/>
              <a:t>True mean</a:t>
            </a:r>
          </a:p>
        </p:txBody>
      </p:sp>
      <p:sp>
        <p:nvSpPr>
          <p:cNvPr id="54280" name="TextBox 13"/>
          <p:cNvSpPr txBox="1">
            <a:spLocks noChangeArrowheads="1"/>
          </p:cNvSpPr>
          <p:nvPr/>
        </p:nvSpPr>
        <p:spPr bwMode="auto">
          <a:xfrm>
            <a:off x="4510942" y="2489201"/>
            <a:ext cx="109049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/>
              <a:t>True median</a:t>
            </a:r>
          </a:p>
        </p:txBody>
      </p:sp>
      <p:cxnSp>
        <p:nvCxnSpPr>
          <p:cNvPr id="15" name="Straight Connector 14"/>
          <p:cNvCxnSpPr/>
          <p:nvPr/>
        </p:nvCxnSpPr>
        <p:spPr bwMode="auto">
          <a:xfrm>
            <a:off x="4902200" y="5930900"/>
            <a:ext cx="4064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 bwMode="auto">
          <a:xfrm>
            <a:off x="4902200" y="4635500"/>
            <a:ext cx="4064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283" name="TextBox 16"/>
          <p:cNvSpPr txBox="1">
            <a:spLocks noChangeArrowheads="1"/>
          </p:cNvSpPr>
          <p:nvPr/>
        </p:nvSpPr>
        <p:spPr bwMode="auto">
          <a:xfrm>
            <a:off x="4592579" y="4279901"/>
            <a:ext cx="95103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/>
              <a:t>True mean</a:t>
            </a:r>
          </a:p>
        </p:txBody>
      </p:sp>
      <p:sp>
        <p:nvSpPr>
          <p:cNvPr id="54284" name="TextBox 17"/>
          <p:cNvSpPr txBox="1">
            <a:spLocks noChangeArrowheads="1"/>
          </p:cNvSpPr>
          <p:nvPr/>
        </p:nvSpPr>
        <p:spPr bwMode="auto">
          <a:xfrm>
            <a:off x="4510942" y="5549901"/>
            <a:ext cx="109049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/>
              <a:t>True median</a:t>
            </a:r>
          </a:p>
        </p:txBody>
      </p:sp>
      <p:sp>
        <p:nvSpPr>
          <p:cNvPr id="54285" name="TextBox 18"/>
          <p:cNvSpPr txBox="1">
            <a:spLocks noChangeArrowheads="1"/>
          </p:cNvSpPr>
          <p:nvPr/>
        </p:nvSpPr>
        <p:spPr bwMode="auto">
          <a:xfrm>
            <a:off x="2653919" y="723901"/>
            <a:ext cx="1523174" cy="307777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/>
              <a:t>CI based on </a:t>
            </a:r>
            <a:r>
              <a:rPr lang="en-US" dirty="0" err="1"/>
              <a:t>std</a:t>
            </a:r>
            <a:r>
              <a:rPr lang="en-US" dirty="0"/>
              <a:t> dv</a:t>
            </a:r>
          </a:p>
        </p:txBody>
      </p:sp>
      <p:sp>
        <p:nvSpPr>
          <p:cNvPr id="54286" name="TextBox 19"/>
          <p:cNvSpPr txBox="1">
            <a:spLocks noChangeArrowheads="1"/>
          </p:cNvSpPr>
          <p:nvPr/>
        </p:nvSpPr>
        <p:spPr bwMode="auto">
          <a:xfrm>
            <a:off x="6250691" y="762001"/>
            <a:ext cx="1627369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/>
              <a:t>CI based on </a:t>
            </a:r>
            <a:r>
              <a:rPr lang="en-US" dirty="0" err="1"/>
              <a:t>bootsrp</a:t>
            </a:r>
            <a:endParaRPr lang="en-US" dirty="0"/>
          </a:p>
        </p:txBody>
      </p:sp>
      <p:sp>
        <p:nvSpPr>
          <p:cNvPr id="54287" name="TextBox 20"/>
          <p:cNvSpPr txBox="1">
            <a:spLocks noChangeArrowheads="1"/>
          </p:cNvSpPr>
          <p:nvPr/>
        </p:nvSpPr>
        <p:spPr bwMode="auto">
          <a:xfrm>
            <a:off x="5782899" y="3416301"/>
            <a:ext cx="1191352" cy="307777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/>
              <a:t>CI for median</a:t>
            </a:r>
          </a:p>
        </p:txBody>
      </p:sp>
      <p:cxnSp>
        <p:nvCxnSpPr>
          <p:cNvPr id="54288" name="Straight Arrow Connector 22"/>
          <p:cNvCxnSpPr>
            <a:cxnSpLocks noChangeShapeType="1"/>
            <a:stCxn id="54287" idx="0"/>
          </p:cNvCxnSpPr>
          <p:nvPr/>
        </p:nvCxnSpPr>
        <p:spPr bwMode="auto">
          <a:xfrm flipV="1">
            <a:off x="6378576" y="2933700"/>
            <a:ext cx="136525" cy="4826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54289" name="Straight Arrow Connector 24"/>
          <p:cNvCxnSpPr>
            <a:cxnSpLocks noChangeShapeType="1"/>
            <a:stCxn id="54286" idx="2"/>
          </p:cNvCxnSpPr>
          <p:nvPr/>
        </p:nvCxnSpPr>
        <p:spPr bwMode="auto">
          <a:xfrm flipH="1">
            <a:off x="6134101" y="1069778"/>
            <a:ext cx="930274" cy="962223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54290" name="Straight Arrow Connector 26"/>
          <p:cNvCxnSpPr>
            <a:cxnSpLocks noChangeShapeType="1"/>
            <a:stCxn id="54285" idx="2"/>
          </p:cNvCxnSpPr>
          <p:nvPr/>
        </p:nvCxnSpPr>
        <p:spPr bwMode="auto">
          <a:xfrm>
            <a:off x="3415506" y="1031678"/>
            <a:ext cx="2020094" cy="1051123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</p:spTree>
    <p:custDataLst>
      <p:tags r:id="rId1"/>
    </p:custDataLst>
    <p:extLst>
      <p:ext uri="{BB962C8B-B14F-4D97-AF65-F5344CB8AC3E}">
        <p14:creationId xmlns:p14="http://schemas.microsoft.com/office/powerpoint/2010/main" val="255127149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Outlier in File Transfer Time</a:t>
            </a:r>
          </a:p>
        </p:txBody>
      </p:sp>
      <p:sp>
        <p:nvSpPr>
          <p:cNvPr id="55298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fld id="{8132368C-354D-4592-9C95-1F79962467F4}" type="slidenum">
              <a:rPr lang="en-US" smtClean="0"/>
              <a:pPr/>
              <a:t>62</a:t>
            </a:fld>
            <a:endParaRPr lang="en-US" dirty="0"/>
          </a:p>
        </p:txBody>
      </p:sp>
      <p:pic>
        <p:nvPicPr>
          <p:cNvPr id="5530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35200" y="935038"/>
            <a:ext cx="7493000" cy="57134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08833708"/>
      </p:ext>
    </p:extLst>
  </p:cSld>
  <p:clrMapOvr>
    <a:masterClrMapping/>
  </p:clrMapOvr>
  <p:transition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Outlier in File Transfer Time</a:t>
            </a:r>
          </a:p>
        </p:txBody>
      </p:sp>
      <p:sp>
        <p:nvSpPr>
          <p:cNvPr id="55298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fld id="{8132368C-354D-4592-9C95-1F79962467F4}" type="slidenum">
              <a:rPr lang="en-US" smtClean="0"/>
              <a:pPr/>
              <a:t>63</a:t>
            </a:fld>
            <a:endParaRPr lang="en-US" dirty="0"/>
          </a:p>
        </p:txBody>
      </p:sp>
      <p:pic>
        <p:nvPicPr>
          <p:cNvPr id="5530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24563" y="1427356"/>
            <a:ext cx="4448911" cy="339229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grpSp>
        <p:nvGrpSpPr>
          <p:cNvPr id="2" name="Group 1"/>
          <p:cNvGrpSpPr/>
          <p:nvPr/>
        </p:nvGrpSpPr>
        <p:grpSpPr>
          <a:xfrm>
            <a:off x="1947746" y="1383061"/>
            <a:ext cx="3490332" cy="3175988"/>
            <a:chOff x="423746" y="1104280"/>
            <a:chExt cx="3490332" cy="3175988"/>
          </a:xfrm>
        </p:grpSpPr>
        <p:pic>
          <p:nvPicPr>
            <p:cNvPr id="5" name="Picture 2"/>
            <p:cNvPicPr>
              <a:picLocks noChangeAspect="1" noChangeArrowheads="1"/>
            </p:cNvPicPr>
            <p:nvPr/>
          </p:nvPicPr>
          <p:blipFill rotWithShape="1"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3896" r="65680" b="24524"/>
            <a:stretch/>
          </p:blipFill>
          <p:spPr bwMode="auto">
            <a:xfrm>
              <a:off x="2364059" y="1104280"/>
              <a:ext cx="1550019" cy="175457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pic>
          <p:nvPicPr>
            <p:cNvPr id="6" name="Picture 2"/>
            <p:cNvPicPr>
              <a:picLocks noChangeAspect="1" noChangeArrowheads="1"/>
            </p:cNvPicPr>
            <p:nvPr/>
          </p:nvPicPr>
          <p:blipFill rotWithShape="1">
            <a:blip r:embed="rId6" cstate="print"/>
            <a:srcRect l="2110" t="-231" r="51463" b="231"/>
            <a:stretch/>
          </p:blipFill>
          <p:spPr bwMode="auto">
            <a:xfrm>
              <a:off x="454521" y="1232210"/>
              <a:ext cx="1909538" cy="153886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" name="Picture 2"/>
            <p:cNvPicPr>
              <a:picLocks noChangeAspect="1" noChangeArrowheads="1"/>
            </p:cNvPicPr>
            <p:nvPr/>
          </p:nvPicPr>
          <p:blipFill rotWithShape="1">
            <a:blip r:embed="rId6" cstate="print"/>
            <a:srcRect l="49383" t="-231" r="1849" b="231"/>
            <a:stretch/>
          </p:blipFill>
          <p:spPr bwMode="auto">
            <a:xfrm>
              <a:off x="423746" y="2633546"/>
              <a:ext cx="2005880" cy="153886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" name="Picture 2"/>
            <p:cNvPicPr>
              <a:picLocks noChangeAspect="1" noChangeArrowheads="1"/>
            </p:cNvPicPr>
            <p:nvPr/>
          </p:nvPicPr>
          <p:blipFill rotWithShape="1"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33298" r="36570" b="24524"/>
            <a:stretch/>
          </p:blipFill>
          <p:spPr bwMode="auto">
            <a:xfrm>
              <a:off x="2378925" y="2525691"/>
              <a:ext cx="1535153" cy="175457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2" name="Ink 11"/>
              <p14:cNvContentPartPr/>
              <p14:nvPr/>
            </p14:nvContentPartPr>
            <p14:xfrm>
              <a:off x="2745779" y="1603854"/>
              <a:ext cx="230400" cy="239040"/>
            </p14:xfrm>
          </p:contentPart>
        </mc:Choice>
        <mc:Fallback xmlns="">
          <p:pic>
            <p:nvPicPr>
              <p:cNvPr id="12" name="Ink 11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733899" y="1591974"/>
                <a:ext cx="254160" cy="26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3" name="Ink 12"/>
              <p14:cNvContentPartPr/>
              <p14:nvPr/>
            </p14:nvContentPartPr>
            <p14:xfrm>
              <a:off x="2735606" y="2949725"/>
              <a:ext cx="273960" cy="234360"/>
            </p14:xfrm>
          </p:contentPart>
        </mc:Choice>
        <mc:Fallback xmlns="">
          <p:pic>
            <p:nvPicPr>
              <p:cNvPr id="13" name="Ink 12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723726" y="2937863"/>
                <a:ext cx="297720" cy="258084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TextBox 13"/>
          <p:cNvSpPr txBox="1"/>
          <p:nvPr/>
        </p:nvSpPr>
        <p:spPr>
          <a:xfrm>
            <a:off x="1925916" y="5549114"/>
            <a:ext cx="3416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+mj-lt"/>
              </a:rPr>
              <a:t>Original data, showing one outlier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225678" y="5547404"/>
            <a:ext cx="1726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+mj-lt"/>
              </a:rPr>
              <a:t>Outlier removed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64949150"/>
      </p:ext>
    </p:extLst>
  </p:cSld>
  <p:clrMapOvr>
    <a:masterClrMapping/>
  </p:clrMapOvr>
  <p:transition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Robustness of </a:t>
            </a:r>
            <a:r>
              <a:rPr lang="en-US" dirty="0" err="1"/>
              <a:t>Conf</a:t>
            </a:r>
            <a:r>
              <a:rPr lang="en-US" dirty="0"/>
              <a:t>/Prediction Intervals</a:t>
            </a:r>
          </a:p>
        </p:txBody>
      </p:sp>
      <p:sp>
        <p:nvSpPr>
          <p:cNvPr id="56322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fld id="{94485C1C-E725-4189-8AB7-DD66DC631EF2}" type="slidenum">
              <a:rPr lang="en-US" smtClean="0"/>
              <a:pPr/>
              <a:t>64</a:t>
            </a:fld>
            <a:endParaRPr lang="en-US" dirty="0"/>
          </a:p>
        </p:txBody>
      </p:sp>
      <p:pic>
        <p:nvPicPr>
          <p:cNvPr id="56324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24000" y="1557338"/>
            <a:ext cx="9144000" cy="37338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sp>
        <p:nvSpPr>
          <p:cNvPr id="56325" name="Text Box 5"/>
          <p:cNvSpPr txBox="1">
            <a:spLocks noChangeArrowheads="1"/>
          </p:cNvSpPr>
          <p:nvPr/>
        </p:nvSpPr>
        <p:spPr bwMode="auto">
          <a:xfrm>
            <a:off x="3338185" y="1354877"/>
            <a:ext cx="1834220" cy="400110"/>
          </a:xfrm>
          <a:prstGeom prst="rect">
            <a:avLst/>
          </a:prstGeom>
          <a:solidFill>
            <a:srgbClr val="FFFF66"/>
          </a:solidFill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2000" dirty="0">
                <a:latin typeface="+mn-lt"/>
              </a:rPr>
              <a:t>mean + </a:t>
            </a:r>
            <a:r>
              <a:rPr lang="en-US" sz="2000" dirty="0" err="1">
                <a:latin typeface="+mn-lt"/>
              </a:rPr>
              <a:t>std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dev</a:t>
            </a:r>
            <a:endParaRPr lang="en-US" sz="2000" dirty="0">
              <a:latin typeface="+mn-lt"/>
            </a:endParaRPr>
          </a:p>
        </p:txBody>
      </p:sp>
      <p:sp>
        <p:nvSpPr>
          <p:cNvPr id="56326" name="Text Box 6"/>
          <p:cNvSpPr txBox="1">
            <a:spLocks noChangeArrowheads="1"/>
          </p:cNvSpPr>
          <p:nvPr/>
        </p:nvSpPr>
        <p:spPr bwMode="auto">
          <a:xfrm>
            <a:off x="2134117" y="3556740"/>
            <a:ext cx="1659493" cy="400110"/>
          </a:xfrm>
          <a:prstGeom prst="rect">
            <a:avLst/>
          </a:prstGeom>
          <a:solidFill>
            <a:srgbClr val="FFFF66"/>
          </a:solidFill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2000" dirty="0">
                <a:latin typeface="+mn-lt"/>
              </a:rPr>
              <a:t>CI for median</a:t>
            </a:r>
          </a:p>
        </p:txBody>
      </p:sp>
      <p:sp>
        <p:nvSpPr>
          <p:cNvPr id="56327" name="Text Box 7"/>
          <p:cNvSpPr txBox="1">
            <a:spLocks noChangeArrowheads="1"/>
          </p:cNvSpPr>
          <p:nvPr/>
        </p:nvSpPr>
        <p:spPr bwMode="auto">
          <a:xfrm>
            <a:off x="4711685" y="3640877"/>
            <a:ext cx="1447832" cy="400110"/>
          </a:xfrm>
          <a:prstGeom prst="rect">
            <a:avLst/>
          </a:prstGeom>
          <a:solidFill>
            <a:srgbClr val="FFFF66"/>
          </a:solidFill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2000" dirty="0" err="1">
                <a:latin typeface="+mn-lt"/>
              </a:rPr>
              <a:t>geom</a:t>
            </a:r>
            <a:r>
              <a:rPr lang="en-US" sz="2000" dirty="0">
                <a:latin typeface="+mn-lt"/>
              </a:rPr>
              <a:t> mean</a:t>
            </a:r>
          </a:p>
        </p:txBody>
      </p:sp>
      <p:sp>
        <p:nvSpPr>
          <p:cNvPr id="56328" name="Text Box 8"/>
          <p:cNvSpPr txBox="1">
            <a:spLocks noChangeArrowheads="1"/>
          </p:cNvSpPr>
          <p:nvPr/>
        </p:nvSpPr>
        <p:spPr bwMode="auto">
          <a:xfrm>
            <a:off x="2532074" y="5354270"/>
            <a:ext cx="1797222" cy="6463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  <a:latin typeface="+mn-lt"/>
              </a:rPr>
              <a:t>Outlier removed</a:t>
            </a:r>
          </a:p>
          <a:p>
            <a:r>
              <a:rPr lang="en-US" sz="1800" dirty="0">
                <a:solidFill>
                  <a:srgbClr val="3333FF"/>
                </a:solidFill>
                <a:latin typeface="+mn-lt"/>
              </a:rPr>
              <a:t>Outlier present</a:t>
            </a:r>
          </a:p>
        </p:txBody>
      </p:sp>
      <p:sp>
        <p:nvSpPr>
          <p:cNvPr id="56329" name="Freeform 10"/>
          <p:cNvSpPr>
            <a:spLocks/>
          </p:cNvSpPr>
          <p:nvPr/>
        </p:nvSpPr>
        <p:spPr bwMode="auto">
          <a:xfrm>
            <a:off x="2639651" y="4391569"/>
            <a:ext cx="215989" cy="1110706"/>
          </a:xfrm>
          <a:custGeom>
            <a:avLst/>
            <a:gdLst>
              <a:gd name="T0" fmla="*/ 2147483647 w 346"/>
              <a:gd name="T1" fmla="*/ 2147483647 h 1021"/>
              <a:gd name="T2" fmla="*/ 2147483647 w 346"/>
              <a:gd name="T3" fmla="*/ 2147483647 h 1021"/>
              <a:gd name="T4" fmla="*/ 2147483647 w 346"/>
              <a:gd name="T5" fmla="*/ 2147483647 h 1021"/>
              <a:gd name="T6" fmla="*/ 2147483647 w 346"/>
              <a:gd name="T7" fmla="*/ 2147483647 h 1021"/>
              <a:gd name="T8" fmla="*/ 2147483647 w 346"/>
              <a:gd name="T9" fmla="*/ 2147483647 h 1021"/>
              <a:gd name="T10" fmla="*/ 2147483647 w 346"/>
              <a:gd name="T11" fmla="*/ 2147483647 h 1021"/>
              <a:gd name="T12" fmla="*/ 2147483647 w 346"/>
              <a:gd name="T13" fmla="*/ 2147483647 h 1021"/>
              <a:gd name="T14" fmla="*/ 2147483647 w 346"/>
              <a:gd name="T15" fmla="*/ 2147483647 h 1021"/>
              <a:gd name="T16" fmla="*/ 2147483647 w 346"/>
              <a:gd name="T17" fmla="*/ 2147483647 h 1021"/>
              <a:gd name="T18" fmla="*/ 2147483647 w 346"/>
              <a:gd name="T19" fmla="*/ 2147483647 h 1021"/>
              <a:gd name="T20" fmla="*/ 2147483647 w 346"/>
              <a:gd name="T21" fmla="*/ 2147483647 h 1021"/>
              <a:gd name="T22" fmla="*/ 2147483647 w 346"/>
              <a:gd name="T23" fmla="*/ 2147483647 h 1021"/>
              <a:gd name="T24" fmla="*/ 2147483647 w 346"/>
              <a:gd name="T25" fmla="*/ 2147483647 h 1021"/>
              <a:gd name="T26" fmla="*/ 2147483647 w 346"/>
              <a:gd name="T27" fmla="*/ 2147483647 h 1021"/>
              <a:gd name="T28" fmla="*/ 2147483647 w 346"/>
              <a:gd name="T29" fmla="*/ 2147483647 h 1021"/>
              <a:gd name="T30" fmla="*/ 2147483647 w 346"/>
              <a:gd name="T31" fmla="*/ 0 h 1021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346"/>
              <a:gd name="T49" fmla="*/ 0 h 1021"/>
              <a:gd name="T50" fmla="*/ 346 w 346"/>
              <a:gd name="T51" fmla="*/ 1021 h 1021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346" h="1021">
                <a:moveTo>
                  <a:pt x="258" y="1008"/>
                </a:moveTo>
                <a:cubicBezTo>
                  <a:pt x="194" y="923"/>
                  <a:pt x="275" y="1021"/>
                  <a:pt x="202" y="960"/>
                </a:cubicBezTo>
                <a:cubicBezTo>
                  <a:pt x="195" y="954"/>
                  <a:pt x="193" y="942"/>
                  <a:pt x="186" y="936"/>
                </a:cubicBezTo>
                <a:cubicBezTo>
                  <a:pt x="164" y="916"/>
                  <a:pt x="138" y="899"/>
                  <a:pt x="114" y="880"/>
                </a:cubicBezTo>
                <a:cubicBezTo>
                  <a:pt x="90" y="861"/>
                  <a:pt x="77" y="827"/>
                  <a:pt x="66" y="800"/>
                </a:cubicBezTo>
                <a:cubicBezTo>
                  <a:pt x="44" y="749"/>
                  <a:pt x="16" y="710"/>
                  <a:pt x="2" y="656"/>
                </a:cubicBezTo>
                <a:cubicBezTo>
                  <a:pt x="5" y="533"/>
                  <a:pt x="0" y="410"/>
                  <a:pt x="10" y="288"/>
                </a:cubicBezTo>
                <a:cubicBezTo>
                  <a:pt x="11" y="280"/>
                  <a:pt x="101" y="239"/>
                  <a:pt x="114" y="232"/>
                </a:cubicBezTo>
                <a:cubicBezTo>
                  <a:pt x="131" y="223"/>
                  <a:pt x="162" y="200"/>
                  <a:pt x="162" y="200"/>
                </a:cubicBezTo>
                <a:cubicBezTo>
                  <a:pt x="173" y="168"/>
                  <a:pt x="187" y="162"/>
                  <a:pt x="218" y="152"/>
                </a:cubicBezTo>
                <a:cubicBezTo>
                  <a:pt x="223" y="144"/>
                  <a:pt x="227" y="135"/>
                  <a:pt x="234" y="128"/>
                </a:cubicBezTo>
                <a:cubicBezTo>
                  <a:pt x="241" y="121"/>
                  <a:pt x="252" y="119"/>
                  <a:pt x="258" y="112"/>
                </a:cubicBezTo>
                <a:cubicBezTo>
                  <a:pt x="271" y="98"/>
                  <a:pt x="284" y="82"/>
                  <a:pt x="290" y="64"/>
                </a:cubicBezTo>
                <a:cubicBezTo>
                  <a:pt x="293" y="56"/>
                  <a:pt x="293" y="47"/>
                  <a:pt x="298" y="40"/>
                </a:cubicBezTo>
                <a:cubicBezTo>
                  <a:pt x="304" y="31"/>
                  <a:pt x="313" y="23"/>
                  <a:pt x="322" y="16"/>
                </a:cubicBezTo>
                <a:cubicBezTo>
                  <a:pt x="329" y="10"/>
                  <a:pt x="346" y="0"/>
                  <a:pt x="346" y="0"/>
                </a:cubicBezTo>
              </a:path>
            </a:pathLst>
          </a:custGeom>
          <a:noFill/>
          <a:ln w="9525">
            <a:solidFill>
              <a:srgbClr val="FF3300"/>
            </a:solidFill>
            <a:round/>
            <a:headEnd/>
            <a:tailEnd type="triangle" w="med" len="med"/>
          </a:ln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56330" name="Freeform 11"/>
          <p:cNvSpPr>
            <a:spLocks/>
          </p:cNvSpPr>
          <p:nvPr/>
        </p:nvSpPr>
        <p:spPr bwMode="auto">
          <a:xfrm>
            <a:off x="3111499" y="4333875"/>
            <a:ext cx="1325373" cy="1512691"/>
          </a:xfrm>
          <a:custGeom>
            <a:avLst/>
            <a:gdLst>
              <a:gd name="T0" fmla="*/ 2147483647 w 916"/>
              <a:gd name="T1" fmla="*/ 2147483647 h 1254"/>
              <a:gd name="T2" fmla="*/ 2147483647 w 916"/>
              <a:gd name="T3" fmla="*/ 2147483647 h 1254"/>
              <a:gd name="T4" fmla="*/ 2147483647 w 916"/>
              <a:gd name="T5" fmla="*/ 2147483647 h 1254"/>
              <a:gd name="T6" fmla="*/ 2147483647 w 916"/>
              <a:gd name="T7" fmla="*/ 2147483647 h 1254"/>
              <a:gd name="T8" fmla="*/ 2147483647 w 916"/>
              <a:gd name="T9" fmla="*/ 2147483647 h 1254"/>
              <a:gd name="T10" fmla="*/ 2147483647 w 916"/>
              <a:gd name="T11" fmla="*/ 2147483647 h 1254"/>
              <a:gd name="T12" fmla="*/ 2147483647 w 916"/>
              <a:gd name="T13" fmla="*/ 2147483647 h 1254"/>
              <a:gd name="T14" fmla="*/ 2147483647 w 916"/>
              <a:gd name="T15" fmla="*/ 2147483647 h 1254"/>
              <a:gd name="T16" fmla="*/ 2147483647 w 916"/>
              <a:gd name="T17" fmla="*/ 2147483647 h 1254"/>
              <a:gd name="T18" fmla="*/ 2147483647 w 916"/>
              <a:gd name="T19" fmla="*/ 2147483647 h 1254"/>
              <a:gd name="T20" fmla="*/ 2147483647 w 916"/>
              <a:gd name="T21" fmla="*/ 2147483647 h 1254"/>
              <a:gd name="T22" fmla="*/ 2147483647 w 916"/>
              <a:gd name="T23" fmla="*/ 2147483647 h 1254"/>
              <a:gd name="T24" fmla="*/ 2147483647 w 916"/>
              <a:gd name="T25" fmla="*/ 2147483647 h 1254"/>
              <a:gd name="T26" fmla="*/ 2147483647 w 916"/>
              <a:gd name="T27" fmla="*/ 2147483647 h 1254"/>
              <a:gd name="T28" fmla="*/ 2147483647 w 916"/>
              <a:gd name="T29" fmla="*/ 2147483647 h 1254"/>
              <a:gd name="T30" fmla="*/ 2147483647 w 916"/>
              <a:gd name="T31" fmla="*/ 2147483647 h 1254"/>
              <a:gd name="T32" fmla="*/ 0 w 916"/>
              <a:gd name="T33" fmla="*/ 2147483647 h 1254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w 916"/>
              <a:gd name="T52" fmla="*/ 0 h 1254"/>
              <a:gd name="T53" fmla="*/ 916 w 916"/>
              <a:gd name="T54" fmla="*/ 1254 h 1254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T51" t="T52" r="T53" b="T54"/>
            <a:pathLst>
              <a:path w="916" h="1254">
                <a:moveTo>
                  <a:pt x="728" y="1254"/>
                </a:moveTo>
                <a:cubicBezTo>
                  <a:pt x="765" y="1199"/>
                  <a:pt x="846" y="1192"/>
                  <a:pt x="896" y="1142"/>
                </a:cubicBezTo>
                <a:cubicBezTo>
                  <a:pt x="914" y="1071"/>
                  <a:pt x="916" y="1033"/>
                  <a:pt x="904" y="950"/>
                </a:cubicBezTo>
                <a:cubicBezTo>
                  <a:pt x="902" y="933"/>
                  <a:pt x="893" y="918"/>
                  <a:pt x="888" y="902"/>
                </a:cubicBezTo>
                <a:cubicBezTo>
                  <a:pt x="885" y="894"/>
                  <a:pt x="880" y="878"/>
                  <a:pt x="880" y="878"/>
                </a:cubicBezTo>
                <a:cubicBezTo>
                  <a:pt x="874" y="830"/>
                  <a:pt x="874" y="797"/>
                  <a:pt x="848" y="758"/>
                </a:cubicBezTo>
                <a:cubicBezTo>
                  <a:pt x="833" y="685"/>
                  <a:pt x="796" y="633"/>
                  <a:pt x="752" y="574"/>
                </a:cubicBezTo>
                <a:cubicBezTo>
                  <a:pt x="730" y="544"/>
                  <a:pt x="725" y="514"/>
                  <a:pt x="688" y="502"/>
                </a:cubicBezTo>
                <a:cubicBezTo>
                  <a:pt x="662" y="482"/>
                  <a:pt x="645" y="453"/>
                  <a:pt x="616" y="438"/>
                </a:cubicBezTo>
                <a:cubicBezTo>
                  <a:pt x="554" y="407"/>
                  <a:pt x="462" y="375"/>
                  <a:pt x="408" y="334"/>
                </a:cubicBezTo>
                <a:cubicBezTo>
                  <a:pt x="384" y="316"/>
                  <a:pt x="349" y="291"/>
                  <a:pt x="328" y="270"/>
                </a:cubicBezTo>
                <a:cubicBezTo>
                  <a:pt x="265" y="207"/>
                  <a:pt x="367" y="288"/>
                  <a:pt x="288" y="222"/>
                </a:cubicBezTo>
                <a:cubicBezTo>
                  <a:pt x="254" y="193"/>
                  <a:pt x="272" y="220"/>
                  <a:pt x="240" y="182"/>
                </a:cubicBezTo>
                <a:cubicBezTo>
                  <a:pt x="213" y="149"/>
                  <a:pt x="188" y="118"/>
                  <a:pt x="152" y="94"/>
                </a:cubicBezTo>
                <a:cubicBezTo>
                  <a:pt x="133" y="66"/>
                  <a:pt x="109" y="56"/>
                  <a:pt x="88" y="30"/>
                </a:cubicBezTo>
                <a:cubicBezTo>
                  <a:pt x="82" y="23"/>
                  <a:pt x="81" y="9"/>
                  <a:pt x="72" y="6"/>
                </a:cubicBezTo>
                <a:cubicBezTo>
                  <a:pt x="49" y="0"/>
                  <a:pt x="24" y="6"/>
                  <a:pt x="0" y="6"/>
                </a:cubicBezTo>
              </a:path>
            </a:pathLst>
          </a:custGeom>
          <a:noFill/>
          <a:ln w="9525">
            <a:solidFill>
              <a:schemeClr val="accent2"/>
            </a:solidFill>
            <a:round/>
            <a:headEnd/>
            <a:tailEnd type="triangle" w="med" len="med"/>
          </a:ln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56331" name="Text Box 12"/>
          <p:cNvSpPr txBox="1">
            <a:spLocks noChangeArrowheads="1"/>
          </p:cNvSpPr>
          <p:nvPr/>
        </p:nvSpPr>
        <p:spPr bwMode="auto">
          <a:xfrm>
            <a:off x="6703442" y="1999402"/>
            <a:ext cx="1293367" cy="400110"/>
          </a:xfrm>
          <a:prstGeom prst="rect">
            <a:avLst/>
          </a:prstGeom>
          <a:solidFill>
            <a:srgbClr val="FFFF66"/>
          </a:solidFill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2000" dirty="0">
                <a:latin typeface="+mn-lt"/>
              </a:rPr>
              <a:t>Order stat</a:t>
            </a:r>
          </a:p>
        </p:txBody>
      </p:sp>
      <p:sp>
        <p:nvSpPr>
          <p:cNvPr id="56332" name="Text Box 13"/>
          <p:cNvSpPr txBox="1">
            <a:spLocks noChangeArrowheads="1"/>
          </p:cNvSpPr>
          <p:nvPr/>
        </p:nvSpPr>
        <p:spPr bwMode="auto">
          <a:xfrm>
            <a:off x="7572047" y="902439"/>
            <a:ext cx="1834220" cy="707886"/>
          </a:xfrm>
          <a:prstGeom prst="rect">
            <a:avLst/>
          </a:prstGeom>
          <a:solidFill>
            <a:srgbClr val="FFFF66"/>
          </a:solidFill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2000" dirty="0">
                <a:latin typeface="+mn-lt"/>
              </a:rPr>
              <a:t>Based on</a:t>
            </a:r>
          </a:p>
          <a:p>
            <a:pPr algn="ctr"/>
            <a:r>
              <a:rPr lang="en-US" sz="2000" dirty="0">
                <a:latin typeface="+mn-lt"/>
              </a:rPr>
              <a:t>mean + </a:t>
            </a:r>
            <a:r>
              <a:rPr lang="en-US" sz="2000" dirty="0" err="1">
                <a:latin typeface="+mn-lt"/>
              </a:rPr>
              <a:t>std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dev</a:t>
            </a:r>
            <a:endParaRPr lang="en-US" sz="2000" dirty="0">
              <a:latin typeface="+mn-lt"/>
            </a:endParaRPr>
          </a:p>
        </p:txBody>
      </p:sp>
      <p:sp>
        <p:nvSpPr>
          <p:cNvPr id="56333" name="Text Box 14"/>
          <p:cNvSpPr txBox="1">
            <a:spLocks noChangeArrowheads="1"/>
          </p:cNvSpPr>
          <p:nvPr/>
        </p:nvSpPr>
        <p:spPr bwMode="auto">
          <a:xfrm>
            <a:off x="8910310" y="3485301"/>
            <a:ext cx="1834220" cy="1015663"/>
          </a:xfrm>
          <a:prstGeom prst="rect">
            <a:avLst/>
          </a:prstGeom>
          <a:solidFill>
            <a:srgbClr val="FFFF66"/>
          </a:solidFill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2000" dirty="0">
                <a:latin typeface="+mn-lt"/>
              </a:rPr>
              <a:t>Based on</a:t>
            </a:r>
          </a:p>
          <a:p>
            <a:pPr algn="ctr"/>
            <a:r>
              <a:rPr lang="en-US" sz="2000" dirty="0">
                <a:latin typeface="+mn-lt"/>
              </a:rPr>
              <a:t>mean + </a:t>
            </a:r>
            <a:r>
              <a:rPr lang="en-US" sz="2000" dirty="0" err="1">
                <a:latin typeface="+mn-lt"/>
              </a:rPr>
              <a:t>std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dev</a:t>
            </a:r>
            <a:endParaRPr lang="en-US" sz="2000" dirty="0">
              <a:latin typeface="+mn-lt"/>
            </a:endParaRPr>
          </a:p>
          <a:p>
            <a:pPr algn="ctr"/>
            <a:r>
              <a:rPr lang="en-US" sz="2000" dirty="0">
                <a:latin typeface="+mn-lt"/>
              </a:rPr>
              <a:t>+ re-scaling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07613445"/>
      </p:ext>
    </p:extLst>
  </p:cSld>
  <p:clrMapOvr>
    <a:masterClrMapping/>
  </p:clrMapOvr>
  <p:transition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Robustness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Methods based on quantiles and order statistics are robust to outliers and do not make any distributional assumption other than </a:t>
            </a:r>
            <a:r>
              <a:rPr lang="en-US" dirty="0" err="1"/>
              <a:t>iid</a:t>
            </a:r>
            <a:endParaRPr lang="en-US" dirty="0"/>
          </a:p>
          <a:p>
            <a:r>
              <a:rPr lang="en-US" dirty="0"/>
              <a:t>Methods based on mean and standard deviation are sensitive to outliers and make assumptions about distributions </a:t>
            </a:r>
            <a:br>
              <a:rPr lang="en-US" dirty="0"/>
            </a:br>
            <a:r>
              <a:rPr lang="en-US" dirty="0"/>
              <a:t>--- use with care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C3A5A597-CA98-43DC-8E18-EB322DDCE446}" type="slidenum">
              <a:rPr lang="en-US" smtClean="0"/>
              <a:pPr>
                <a:defRPr/>
              </a:pPr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763897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PQuestion"/>
          <p:cNvSpPr>
            <a:spLocks noGrp="1"/>
          </p:cNvSpPr>
          <p:nvPr>
            <p:ph type="title"/>
          </p:nvPr>
        </p:nvSpPr>
        <p:spPr>
          <a:xfrm>
            <a:off x="503049" y="0"/>
            <a:ext cx="11065561" cy="2132856"/>
          </a:xfrm>
        </p:spPr>
        <p:txBody>
          <a:bodyPr/>
          <a:lstStyle/>
          <a:p>
            <a:r>
              <a:rPr lang="en-US" dirty="0"/>
              <a:t>Since methods based on mean and standard deviation are less robust, why are they used at all ?</a:t>
            </a:r>
          </a:p>
        </p:txBody>
      </p:sp>
      <p:sp>
        <p:nvSpPr>
          <p:cNvPr id="3" name="TPAnswers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551384" y="3068959"/>
            <a:ext cx="9433048" cy="3673153"/>
          </a:xfrm>
        </p:spPr>
        <p:txBody>
          <a:bodyPr>
            <a:normAutofit/>
          </a:bodyPr>
          <a:lstStyle/>
          <a:p>
            <a:pPr marL="457200" indent="-457200">
              <a:spcAft>
                <a:spcPts val="0"/>
              </a:spcAft>
              <a:buFont typeface="+mj-lt"/>
              <a:buAutoNum type="alphaUcPeriod"/>
            </a:pPr>
            <a:r>
              <a:rPr lang="en-US" dirty="0"/>
              <a:t>By intellectual laziness</a:t>
            </a:r>
          </a:p>
          <a:p>
            <a:pPr marL="457200" indent="-457200">
              <a:spcAft>
                <a:spcPts val="0"/>
              </a:spcAft>
              <a:buFont typeface="+mj-lt"/>
              <a:buAutoNum type="alphaUcPeriod"/>
            </a:pPr>
            <a:r>
              <a:rPr lang="en-US" dirty="0"/>
              <a:t>Because they are easier to compute</a:t>
            </a:r>
          </a:p>
          <a:p>
            <a:pPr marL="457200" indent="-457200">
              <a:spcAft>
                <a:spcPts val="0"/>
              </a:spcAft>
              <a:buFont typeface="+mj-lt"/>
              <a:buAutoNum type="alphaUcPeriod"/>
            </a:pPr>
            <a:r>
              <a:rPr lang="en-US" dirty="0"/>
              <a:t>They are more compact</a:t>
            </a:r>
          </a:p>
          <a:p>
            <a:pPr marL="457200" indent="-457200">
              <a:spcAft>
                <a:spcPts val="0"/>
              </a:spcAft>
              <a:buFont typeface="+mj-lt"/>
              <a:buAutoNum type="alphaUcPeriod"/>
            </a:pPr>
            <a:r>
              <a:rPr lang="en-US" dirty="0"/>
              <a:t>I don’t know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C3A5A597-CA98-43DC-8E18-EB322DDCE446}" type="slidenum">
              <a:rPr lang="en-US" smtClean="0"/>
              <a:pPr>
                <a:defRPr/>
              </a:pPr>
              <a:t>66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383147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solidFill>
                  <a:srgbClr val="FF0000"/>
                </a:solidFill>
              </a:rPr>
              <a:t>Solution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372" name="Rectangle 3"/>
              <p:cNvSpPr>
                <a:spLocks noGrp="1" noChangeArrowheads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If normal assumption (or, for CI; asymptotic regime) holds, </a:t>
                </a:r>
                <a:r>
                  <a:rPr lang="en-US" dirty="0">
                    <a:latin typeface="Symbol" pitchFamily="18" charset="2"/>
                    <a:sym typeface="Symbol" pitchFamily="18" charset="2"/>
                  </a:rPr>
                  <a:t></a:t>
                </a:r>
                <a:r>
                  <a:rPr lang="en-US" dirty="0"/>
                  <a:t> and </a:t>
                </a:r>
                <a:r>
                  <a:rPr lang="en-US" dirty="0">
                    <a:latin typeface="Symbol" pitchFamily="18" charset="2"/>
                    <a:sym typeface="Symbol" pitchFamily="18" charset="2"/>
                  </a:rPr>
                  <a:t></a:t>
                </a:r>
                <a:r>
                  <a:rPr lang="en-US" dirty="0"/>
                  <a:t> are more compact</a:t>
                </a:r>
              </a:p>
              <a:p>
                <a:pPr marL="457200" lvl="1"/>
                <a:r>
                  <a:rPr lang="en-US" dirty="0"/>
                  <a:t>(1) two values give both: CIs at all levels, prediction intervals</a:t>
                </a:r>
              </a:p>
              <a:p>
                <a:pPr marL="457200" lvl="1"/>
                <a:r>
                  <a:rPr lang="en-US" dirty="0"/>
                  <a:t>(2) can be computed incrementally (online), contrary to methods that require the order statistic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H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H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fr-CH" b="0" i="1" smtClean="0">
                            <a:latin typeface="Cambria Math" panose="02040503050406030204" pitchFamily="18" charset="0"/>
                          </a:rPr>
                          <m:t>(1)</m:t>
                        </m:r>
                      </m:sub>
                    </m:sSub>
                    <m:r>
                      <a:rPr lang="fr-CH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fr-CH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H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fr-CH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CH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fr-CH" i="1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</m:oMath>
                </a14:m>
                <a:endParaRPr lang="en-US" dirty="0"/>
              </a:p>
              <a:p>
                <a:pPr marL="457200" lvl="1"/>
                <a:endParaRPr lang="en-US" dirty="0"/>
              </a:p>
              <a:p>
                <a:pPr marL="57150"/>
                <a:r>
                  <a:rPr lang="en-US" dirty="0"/>
                  <a:t>B and C are true, but only when we need to compute the summarized data in very constrained conditions – e.g. in an embedded device, or on the fly</a:t>
                </a:r>
              </a:p>
              <a:p>
                <a:pPr marL="57150"/>
                <a:r>
                  <a:rPr lang="en-US" dirty="0"/>
                  <a:t>Otherwise using them is simply intellectual laziness – A is true as well</a:t>
                </a:r>
              </a:p>
            </p:txBody>
          </p:sp>
        </mc:Choice>
        <mc:Fallback xmlns="">
          <p:sp>
            <p:nvSpPr>
              <p:cNvPr id="58372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4"/>
                <a:stretch>
                  <a:fillRect l="-1032" t="-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370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fld id="{5CD491AF-2915-4873-82AA-9DFC97F3CA55}" type="slidenum">
              <a:rPr lang="en-US" smtClean="0"/>
              <a:pPr/>
              <a:t>67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2147714"/>
      </p:ext>
    </p:extLst>
  </p:cSld>
  <p:clrMapOvr>
    <a:masterClrMapping/>
  </p:clrMapOvr>
  <p:transition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Take-Home Message</a:t>
            </a:r>
          </a:p>
        </p:txBody>
      </p:sp>
      <p:sp>
        <p:nvSpPr>
          <p:cNvPr id="59396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/>
              <a:t>Use methods that you understand</a:t>
            </a:r>
          </a:p>
          <a:p>
            <a:pPr eaLnBrk="1" hangingPunct="1"/>
            <a:r>
              <a:rPr lang="en-US" dirty="0"/>
              <a:t>Mean and standard deviation make sense when data sets are not wild </a:t>
            </a:r>
          </a:p>
          <a:p>
            <a:pPr lvl="1" eaLnBrk="1" hangingPunct="1"/>
            <a:r>
              <a:rPr lang="en-US" dirty="0"/>
              <a:t>Close to normal, or not heavy tailed and large data sample</a:t>
            </a:r>
          </a:p>
          <a:p>
            <a:pPr eaLnBrk="1" hangingPunct="1"/>
            <a:r>
              <a:rPr lang="en-US" dirty="0"/>
              <a:t>Use quantiles and order statistics if you have the choice</a:t>
            </a:r>
          </a:p>
          <a:p>
            <a:pPr eaLnBrk="1" hangingPunct="1"/>
            <a:r>
              <a:rPr lang="en-US" dirty="0"/>
              <a:t>Rescale if needed</a:t>
            </a:r>
          </a:p>
        </p:txBody>
      </p:sp>
      <p:sp>
        <p:nvSpPr>
          <p:cNvPr id="59394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fld id="{39BC1968-C019-4FE9-BAE1-229241EEDD4E}" type="slidenum">
              <a:rPr lang="en-US" smtClean="0"/>
              <a:pPr/>
              <a:t>68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64207618"/>
      </p:ext>
    </p:extLst>
  </p:cSld>
  <p:clrMapOvr>
    <a:masterClrMapping/>
  </p:clrMapOvr>
  <p:transition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582FF-DAFA-4CFC-8774-41B568454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Today</a:t>
            </a:r>
            <a:endParaRPr lang="fr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25B758-84D7-40B6-8BFD-7C8F807D19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1384" y="1052513"/>
            <a:ext cx="3888432" cy="5689600"/>
          </a:xfrm>
        </p:spPr>
        <p:txBody>
          <a:bodyPr/>
          <a:lstStyle/>
          <a:p>
            <a:r>
              <a:rPr lang="en-CA" dirty="0"/>
              <a:t>Lecture on confidence intervals followed by online exercise (quiz 2).</a:t>
            </a:r>
          </a:p>
          <a:p>
            <a:endParaRPr lang="en-CA" dirty="0"/>
          </a:p>
          <a:p>
            <a:endParaRPr lang="en-CA" dirty="0"/>
          </a:p>
          <a:p>
            <a:r>
              <a:rPr lang="en-CA" b="1" dirty="0"/>
              <a:t>Reminder:</a:t>
            </a:r>
          </a:p>
          <a:p>
            <a:r>
              <a:rPr lang="en-CA" dirty="0"/>
              <a:t>Labs and mini-project can be done alone or in a group of 2.</a:t>
            </a:r>
          </a:p>
          <a:p>
            <a:r>
              <a:rPr lang="en-CA" dirty="0"/>
              <a:t>Don’t forget to join a group on </a:t>
            </a:r>
            <a:r>
              <a:rPr lang="en-CA" dirty="0" err="1"/>
              <a:t>moodle</a:t>
            </a:r>
            <a:r>
              <a:rPr lang="en-CA" dirty="0"/>
              <a:t> even if you are alone in your group !  </a:t>
            </a:r>
            <a:br>
              <a:rPr lang="en-CA" dirty="0"/>
            </a:br>
            <a:endParaRPr lang="fr-CH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D5804E-E566-4857-9BFB-B784E1CD8D7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34D7D97E-8A0F-4B4A-A6B1-860907E1E2CB}" type="slidenum">
              <a:rPr lang="en-CA" smtClean="0"/>
              <a:pPr>
                <a:defRPr/>
              </a:pPr>
              <a:t>69</a:t>
            </a:fld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A2876D-1B71-41CF-866A-C3C970B6B7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1944" y="1412776"/>
            <a:ext cx="5870260" cy="3573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4682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PQuestion"/>
              <p:cNvSpPr>
                <a:spLocks noGrp="1"/>
              </p:cNvSpPr>
              <p:nvPr>
                <p:ph type="title"/>
              </p:nvPr>
            </p:nvSpPr>
            <p:spPr>
              <a:xfrm>
                <a:off x="191345" y="0"/>
                <a:ext cx="9865095" cy="1556792"/>
              </a:xfrm>
            </p:spPr>
            <p:txBody>
              <a:bodyPr/>
              <a:lstStyle/>
              <a:p>
                <a:r>
                  <a:rPr lang="en-US" sz="3200" dirty="0"/>
                  <a:t>Which are correct </a:t>
                </a:r>
                <a:r>
                  <a:rPr lang="en-US" sz="3200" dirty="0" err="1"/>
                  <a:t>interpretations</a:t>
                </a:r>
                <a:r>
                  <a:rPr lang="en-US" sz="3200" dirty="0"/>
                  <a:t> of standard </a:t>
                </a:r>
                <a:r>
                  <a:rPr lang="en-US" sz="3200" dirty="0" err="1"/>
                  <a:t>deviation</a:t>
                </a:r>
                <a:r>
                  <a:rPr lang="en-US" sz="3200" dirty="0"/>
                  <a:t> ? (</a:t>
                </a:r>
                <a14:m>
                  <m:oMath xmlns:m="http://schemas.openxmlformats.org/officeDocument/2006/math">
                    <m:r>
                      <a:rPr lang="en-US" sz="3200" b="1" i="1">
                        <a:latin typeface="Cambria Math" panose="02040503050406030204" pitchFamily="18" charset="0"/>
                      </a:rPr>
                      <m:t>𝒎</m:t>
                    </m:r>
                    <m:r>
                      <a:rPr lang="en-US" sz="3200" b="1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3200" dirty="0"/>
                  <a:t> mean, </a:t>
                </a:r>
                <a14:m>
                  <m:oMath xmlns:m="http://schemas.openxmlformats.org/officeDocument/2006/math">
                    <m:r>
                      <a:rPr lang="en-US" sz="3200" b="1" i="1">
                        <a:latin typeface="Cambria Math" panose="02040503050406030204" pitchFamily="18" charset="0"/>
                      </a:rPr>
                      <m:t>𝒔</m:t>
                    </m:r>
                    <m:r>
                      <a:rPr lang="en-US" sz="3200" b="1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3200" dirty="0"/>
                  <a:t> standard deviation)</a:t>
                </a:r>
              </a:p>
            </p:txBody>
          </p:sp>
        </mc:Choice>
        <mc:Fallback xmlns="">
          <p:sp>
            <p:nvSpPr>
              <p:cNvPr id="2" name="TPQuestion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91345" y="0"/>
                <a:ext cx="9865095" cy="1556792"/>
              </a:xfrm>
              <a:blipFill>
                <a:blip r:embed="rId4"/>
                <a:stretch>
                  <a:fillRect l="-1544" r="-185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PAnswers"/>
              <p:cNvSpPr>
                <a:spLocks noGrp="1"/>
              </p:cNvSpPr>
              <p:nvPr>
                <p:ph idx="1"/>
                <p:custDataLst>
                  <p:tags r:id="rId2"/>
                </p:custDataLst>
              </p:nvPr>
            </p:nvSpPr>
            <p:spPr>
              <a:xfrm>
                <a:off x="551384" y="2204863"/>
                <a:ext cx="8136904" cy="4537249"/>
              </a:xfrm>
            </p:spPr>
            <p:txBody>
              <a:bodyPr>
                <a:normAutofit/>
              </a:bodyPr>
              <a:lstStyle/>
              <a:p>
                <a:pPr marL="457200" lvl="1" indent="-457200">
                  <a:spcAft>
                    <a:spcPts val="0"/>
                  </a:spcAft>
                  <a:buFont typeface="+mj-lt"/>
                  <a:buAutoNum type="alphaUcPeriod"/>
                </a:pPr>
                <a:r>
                  <a:rPr lang="en-US" sz="2400" dirty="0"/>
                  <a:t>With 95% probability, a new data sample lies in the interval 𝑚±1.96𝑠</a:t>
                </a:r>
              </a:p>
              <a:p>
                <a:pPr marL="457200" lvl="1" indent="-457200">
                  <a:spcAft>
                    <a:spcPts val="0"/>
                  </a:spcAft>
                  <a:buFont typeface="+mj-lt"/>
                  <a:buAutoNum type="alphaUcPeriod"/>
                </a:pPr>
                <a:r>
                  <a:rPr lang="en-US" sz="2400" dirty="0"/>
                  <a:t>With 99.9% probability, a new data sample lies in the interval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±3.30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sz="2400" dirty="0"/>
              </a:p>
              <a:p>
                <a:pPr marL="457200" lvl="1" indent="-457200">
                  <a:spcAft>
                    <a:spcPts val="0"/>
                  </a:spcAft>
                  <a:buFont typeface="+mj-lt"/>
                  <a:buAutoNum type="alphaUcPeriod"/>
                </a:pPr>
                <a:r>
                  <a:rPr lang="en-US" sz="2400" dirty="0"/>
                  <a:t>A and B</a:t>
                </a:r>
              </a:p>
              <a:p>
                <a:pPr marL="457200" lvl="1" indent="-457200">
                  <a:spcAft>
                    <a:spcPts val="0"/>
                  </a:spcAft>
                  <a:buFont typeface="+mj-lt"/>
                  <a:buAutoNum type="alphaUcPeriod"/>
                </a:pPr>
                <a:r>
                  <a:rPr lang="en-US" sz="2400" dirty="0"/>
                  <a:t>None</a:t>
                </a:r>
              </a:p>
              <a:p>
                <a:pPr marL="457200" lvl="1" indent="-457200">
                  <a:spcAft>
                    <a:spcPts val="0"/>
                  </a:spcAft>
                  <a:buFont typeface="+mj-lt"/>
                  <a:buAutoNum type="alphaUcPeriod"/>
                </a:pPr>
                <a:r>
                  <a:rPr lang="en-US" sz="2400" dirty="0"/>
                  <a:t>I </a:t>
                </a:r>
                <a:r>
                  <a:rPr lang="en-US" sz="2400" dirty="0" err="1"/>
                  <a:t>don’t</a:t>
                </a:r>
                <a:r>
                  <a:rPr lang="en-US" sz="2400" dirty="0"/>
                  <a:t> know</a:t>
                </a:r>
              </a:p>
            </p:txBody>
          </p:sp>
        </mc:Choice>
        <mc:Fallback xmlns="">
          <p:sp>
            <p:nvSpPr>
              <p:cNvPr id="3" name="TPAnswers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  <p:custDataLst>
                  <p:tags r:id="rId5"/>
                </p:custDataLst>
              </p:nvPr>
            </p:nvSpPr>
            <p:spPr>
              <a:xfrm>
                <a:off x="551384" y="2204863"/>
                <a:ext cx="8136904" cy="4537249"/>
              </a:xfrm>
              <a:blipFill>
                <a:blip r:embed="rId6"/>
                <a:stretch>
                  <a:fillRect l="-1199" t="-1344" r="-1648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C3A5A597-CA98-43DC-8E18-EB322DDCE446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882528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Solution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If the data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comes from a normal distribution with mean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and variance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then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−1.96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+1.96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=0.95</m:t>
                      </m:r>
                    </m:oMath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−3.30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&lt;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+3.30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=0.9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99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A and B are true if the data is normally distributed; this is sometimes true, sometimes not.</a:t>
                </a:r>
                <a:br>
                  <a:rPr lang="en-US" dirty="0"/>
                </a:br>
                <a:r>
                  <a:rPr lang="en-US" dirty="0"/>
                  <a:t>Answer D is correct.</a:t>
                </a:r>
              </a:p>
              <a:p>
                <a:endParaRPr lang="en-US" dirty="0"/>
              </a:p>
              <a:p>
                <a:r>
                  <a:rPr lang="en-US" dirty="0"/>
                  <a:t>An exact  interpretation of standard deviation requires the normal assumption. In general, nothing exact can be said, other than:</a:t>
                </a:r>
              </a:p>
              <a:p>
                <a:r>
                  <a:rPr lang="en-US" dirty="0"/>
                  <a:t>	</a:t>
                </a:r>
              </a:p>
              <a:p>
                <a:r>
                  <a:rPr lang="en-US" dirty="0"/>
                  <a:t>	The larger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, the more variable the data is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032" t="-857" r="-10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C3A5A597-CA98-43DC-8E18-EB322DDCE446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71458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15362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fld id="{6FE3E636-B282-4F09-80B9-C12AFFE131D0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15363" name="Text Box 7"/>
          <p:cNvSpPr txBox="1">
            <a:spLocks noChangeArrowheads="1"/>
          </p:cNvSpPr>
          <p:nvPr/>
        </p:nvSpPr>
        <p:spPr bwMode="auto">
          <a:xfrm>
            <a:off x="6957311" y="1311276"/>
            <a:ext cx="2246128" cy="3077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/>
              <a:t>mean and standard deviation</a:t>
            </a:r>
          </a:p>
        </p:txBody>
      </p:sp>
      <p:sp>
        <p:nvSpPr>
          <p:cNvPr id="15364" name="Text Box 8"/>
          <p:cNvSpPr txBox="1">
            <a:spLocks noChangeArrowheads="1"/>
          </p:cNvSpPr>
          <p:nvPr/>
        </p:nvSpPr>
        <p:spPr bwMode="auto">
          <a:xfrm>
            <a:off x="3326384" y="1398589"/>
            <a:ext cx="833882" cy="3077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/>
              <a:t>quantiles</a:t>
            </a:r>
          </a:p>
        </p:txBody>
      </p:sp>
      <p:pic>
        <p:nvPicPr>
          <p:cNvPr id="15365" name="Picture 7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885950" y="1689101"/>
            <a:ext cx="8420100" cy="42005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4471"/>
          <a:stretch>
            <a:fillRect/>
          </a:stretch>
        </p:blipFill>
        <p:spPr bwMode="auto">
          <a:xfrm>
            <a:off x="6860306" y="-34290"/>
            <a:ext cx="2198333" cy="13328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5254225" y="5924037"/>
            <a:ext cx="16060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+mn-lt"/>
              </a:rPr>
              <a:t>Box plots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03658239"/>
      </p:ext>
    </p:extLst>
  </p:cSld>
  <p:clrMapOvr>
    <a:masterClrMapping/>
  </p:clrMapOvr>
  <p:transition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OWBARVISIBLE" val="True"/>
  <p:tag name="CSVFORMAT" val="0"/>
  <p:tag name="COUNTDOWNSTYLE" val="-1"/>
  <p:tag name="COUNTDOWNSECONDS" val="10"/>
  <p:tag name="BACKUPSESSIONS" val="True"/>
  <p:tag name="REVIEWONLY" val="False"/>
  <p:tag name="RACEENDPOINTS" val="100"/>
  <p:tag name="PARTICIPANTSINLEADERBOARD" val="5"/>
  <p:tag name="BUBBLESIZEVISIBLE" val="True"/>
  <p:tag name="CUSTOMGRIDBACKCOLOR" val="-722948"/>
  <p:tag name="CUSTOMCELLBACKCOLOR3" val="-268652"/>
  <p:tag name="DISPLAYDEVICENUMBER" val="True"/>
  <p:tag name="AUTOSIZEGRID" val="True"/>
  <p:tag name="POLLINGCYCLE" val="2"/>
  <p:tag name="INCLUDENONRESPONDERS" val="False"/>
  <p:tag name="CORRECTPOINTVALUE" val="1"/>
  <p:tag name="ZEROBASED" val="False"/>
  <p:tag name="FIBDISPLAYRESULTS" val="True"/>
  <p:tag name="PRRESPONSE1" val="10"/>
  <p:tag name="PRRESPONSE5" val="6"/>
  <p:tag name="PRRESPONSE9" val="2"/>
  <p:tag name="USESECONDARYMONITOR" val="True"/>
  <p:tag name="ANSWERNOWTEXT" val="Answer Now"/>
  <p:tag name="INPUTSOURCE" val="1"/>
  <p:tag name="CHARTVALUEFORMAT" val="0%"/>
  <p:tag name="STDCHART" val="1"/>
  <p:tag name="TEAMSINLEADERBOARD" val="5"/>
  <p:tag name="BUBBLEGROUPING" val="3"/>
  <p:tag name="CUSTOMCELLBACKCOLOR2" val="-13395457"/>
  <p:tag name="DISPLAYDEVICEID" val="True"/>
  <p:tag name="GRIDPOSITION" val="1"/>
  <p:tag name="RESETCHARTS" val="True"/>
  <p:tag name="INCORRECTPOINTVALUE" val="0"/>
  <p:tag name="CHARTSCALE" val="True"/>
  <p:tag name="FIBDISPLAYKEYWORDS" val="True"/>
  <p:tag name="PRRESPONSE6" val="5"/>
  <p:tag name="SHOWFLASHWARNING" val="True"/>
  <p:tag name="RESPCOUNTERSTYLE" val="-1"/>
  <p:tag name="ALLOWDUPLICATES" val="False"/>
  <p:tag name="AUTOUPDATEALIASES" val="True"/>
  <p:tag name="MAXRESPONDERS" val="5"/>
  <p:tag name="CUSTOMCELLFORECOLOR" val="-16777216"/>
  <p:tag name="DISPLAYNAME" val="True"/>
  <p:tag name="GRIDFONTSIZE" val="12"/>
  <p:tag name="INCLUDEPPT" val="True"/>
  <p:tag name="AUTOADJUSTPARTRANGE" val="True"/>
  <p:tag name="PRRESPONSE2" val="9"/>
  <p:tag name="PRRESPONSE8" val="3"/>
  <p:tag name="POWERPOINTVERSION" val="14.0"/>
  <p:tag name="RESPCOUNTERFORMAT" val="0"/>
  <p:tag name="AUTOADVANCE" val="False"/>
  <p:tag name="SKIPREMAININGRACESLIDES" val="True"/>
  <p:tag name="CUSTOMCELLBACKCOLOR1" val="-657956"/>
  <p:tag name="GRIDROTATIONINTERVAL" val="2"/>
  <p:tag name="MULTIRESPDIVISOR" val="1"/>
  <p:tag name="ADVANCEDSETTINGSVIEW" val="False"/>
  <p:tag name="PRRESPONSE4" val="7"/>
  <p:tag name="RESPTABLESTYLE" val="-1"/>
  <p:tag name="RACERSMAXDISPLAYED" val="5"/>
  <p:tag name="DEFAULTNUMTEAMS" val="5"/>
  <p:tag name="GRIDSIZE" val="{Width=800, Height=600}"/>
  <p:tag name="REALTIMEBACKUP" val="False"/>
  <p:tag name="PRRESPONSE3" val="8"/>
  <p:tag name="SAVECSVWITHSESSION" val="False"/>
  <p:tag name="BACKUPMAINTENANCE" val="7"/>
  <p:tag name="BUBBLEVALUEFORMAT" val="0.0"/>
  <p:tag name="CHARTCOLORS" val="0"/>
  <p:tag name="FIBNUMRESULTS" val="5"/>
  <p:tag name="ALWAYSOPENPOLL" val="False"/>
  <p:tag name="ROTATIONINTERVAL" val="2"/>
  <p:tag name="USESCHEMECOLORS" val="True"/>
  <p:tag name="REALTIMEBACKUPPATH" val="(None)"/>
  <p:tag name="BULLETTYPE" val="3"/>
  <p:tag name="BUBBLENAMEVISIBLE" val="True"/>
  <p:tag name="ALLOWUSERFEEDBACK" val="True"/>
  <p:tag name="ANSWERNOWSTYLE" val="-1"/>
  <p:tag name="GRIDOPACITY" val="90"/>
  <p:tag name="PRRESPONSE10" val="1"/>
  <p:tag name="CHARTLABELS" val="1"/>
  <p:tag name="RACEANIMATIONSPEED" val="3"/>
  <p:tag name="NUMRESPONSES" val="1"/>
  <p:tag name="CUSTOMCELLBACKCOLOR4" val="-8355712"/>
  <p:tag name="PRRESPONSE7" val="4"/>
  <p:tag name="FIBINCLUDEOTHER" val="True"/>
  <p:tag name="DELIMITERS" val="3.1"/>
  <p:tag name="LUIDIAENABLED" val="False"/>
  <p:tag name="EXPANDSHOWBAR" val="True"/>
  <p:tag name="TASKPANEKEY" val="072921d0-bdd3-4130-a913-c4661ba8128e"/>
  <p:tag name="WASPOLLED" val="6F1561BE355F4FA388009676785091E5"/>
  <p:tag name="TPVERSION" val="5"/>
  <p:tag name="TPFULLVERSION" val="5.4.1.2"/>
  <p:tag name="PPTVERSION" val="15"/>
  <p:tag name="TPOS" val="2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PREFERENCE" val="False"/>
  <p:tag name="DELIMITERS" val="3.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PREFERENCE" val="Fals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PREFERENCE" val="Fals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PREFERENCE" val="Fals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PREFERENCE" val="Fals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PREFERENCE" val="Fals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PREFERENCE" val="Fals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PREFERENCE" val="Fals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PREFERENCE" val="Fals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PREFERENCE" val="Fals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PREFERENCE" val="Fals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PREFERENCE" val="Fals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PREFERENCE" val="Fals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PREFERENCE" val="False"/>
  <p:tag name="DELIMITERS" val="3.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PREFERENCE" val="Fals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PREFERENCE" val="False"/>
  <p:tag name="DELIMITERS" val="3.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PREFERENCE" val="False"/>
  <p:tag name="TYPE" val="MultiChoiceSlide"/>
  <p:tag name="TPQUESTIONXML" val="﻿&lt;?xml version=&quot;1.0&quot; encoding=&quot;utf-8&quot;?&gt;&#10;&lt;questionlist&gt;&#10;    &lt;properties&gt;&#10;        &lt;guid&gt;6793844814954861BADE6973CE4F292F&lt;/guid&gt;&#10;        &lt;description /&gt;&#10;        &lt;date&gt;1/30/2015 11:55:20 AM&lt;/date&gt;&#10;    &lt;/properties&gt;&#10;    &lt;questionlisttemplate&gt;&#10;        &lt;correctvalue&gt;1&lt;/correctvalue&gt;&#10;        &lt;incorrectvalue&gt;0&lt;/incorrectvalue&gt;&#10;        &lt;questiontype&gt;1&lt;/questiontype&gt;&#10;        &lt;numberofchoices&gt;4&lt;/numberofchoices&gt;&#10;        &lt;bulletstyle&gt;2&lt;/bulletstyle&gt;&#10;        &lt;questionfont&gt;Verdana&lt;/questionfont&gt;&#10;        &lt;questionfontsize&gt;12&lt;/questionfontsize&gt;&#10;        &lt;answerfont&gt;Verdana&lt;/answerfont&gt;&#10;        &lt;answerfontsize&gt;12&lt;/answerfontsize&gt;&#10;        &lt;showresults&gt;True&lt;/showresults&gt;&#10;        &lt;countdowntime&gt;30&lt;/countdowntime&gt;&#10;        &lt;responsegrid&gt;0&lt;/responsegrid&gt;&#10;    &lt;/questionlisttemplate&gt;&#10;    &lt;questions&gt;&#10;        &lt;multichoice&gt;&#10;            &lt;guid&gt;11C93ABA862B4FD3BB93E249C286CEA8&lt;/guid&gt;&#10;            &lt;repollguid&gt;4711690DB61C4983B851CC14915E1622&lt;/repollguid&gt;&#10;            &lt;sourceid&gt;2123D3CB3A004E8CA404B26654F14BA7&lt;/sourceid&gt;&#10;            &lt;questiontext&gt;We test a system 10 time for failures and find 0 failure: give a 95% confidence interval for the failure probability $$.&lt;/questiontext&gt;&#10;            &lt;showresults&gt;True&lt;/showresults&gt;&#10;            &lt;responsegrid&gt;0&lt;/responsegrid&gt;&#10;            &lt;countdowntimer&gt;False&lt;/countdowntimer&gt;&#10;            &lt;countdowntime&gt;30&lt;/countdowntime&gt;&#10;            &lt;correctvalue&gt;1&lt;/correctvalue&gt;&#10;            &lt;incorrectvalue&gt;0&lt;/incorrectvalue&gt;&#10;            &lt;responselimit&gt;1&lt;/responselimit&gt;&#10;            &lt;bulletstyle&gt;2&lt;/bulletstyle&gt;&#10;            &lt;correctanswerindicator&gt;True&lt;/correctanswerindicator&gt;&#10;            &lt;answers&gt;&#10;                &lt;answer&gt;&#10;                    &lt;guid&gt;291D6DCCB55A4B09B183E7461C9F2B8B&lt;/guid&gt;&#10;                    &lt;answertext&gt;[0 ; 0]&lt;/answertext&gt;&#10;                    &lt;valuetype&gt;0&lt;/valuetype&gt;&#10;                &lt;/answer&gt;&#10;                &lt;answer&gt;&#10;                    &lt;guid&gt;C292B95E6FEE4C63A8BE90112C773EDD&lt;/guid&gt;&#10;                    &lt;answertext&gt;[0 ; 0.1]&lt;/answertext&gt;&#10;                    &lt;valuetype&gt;0&lt;/valuetype&gt;&#10;                &lt;/answer&gt;&#10;                &lt;answer&gt;&#10;                    &lt;guid&gt;9149D3CD74284B1AA5B68754331A7386&lt;/guid&gt;&#10;                    &lt;answertext&gt;[0 ; 0.11]&lt;/answertext&gt;&#10;                    &lt;valuetype&gt;0&lt;/valuetype&gt;&#10;                &lt;/answer&gt;&#10;                &lt;answer&gt;&#10;                    &lt;guid&gt;6B227ACEFD1247578E85117EC2334944&lt;/guid&gt;&#10;                    &lt;answertext&gt;[0 ; 0.21]&lt;/answertext&gt;&#10;                    &lt;valuetype&gt;0&lt;/valuetype&gt;&#10;                &lt;/answer&gt;&#10;                &lt;answer&gt;&#10;                    &lt;guid&gt;BB6E6FEDD02C4F908FC1C3B7118B6862&lt;/guid&gt;&#10;                    &lt;answertext&gt;[0; 0.31]&lt;/answertext&gt;&#10;                    &lt;valuetype&gt;0&lt;/valuetype&gt;&#10;                &lt;/answer&gt;&#10;                &lt;answer&gt;&#10;                    &lt;guid&gt;C937AE0BA5B34FD194ACF5FB23E5C50D&lt;/guid&gt;&#10;                    &lt;answertext&gt;[0; 1]&lt;/answertext&gt;&#10;                    &lt;valuetype&gt;0&lt;/valuetype&gt;&#10;                &lt;/answer&gt;&#10;                &lt;answer&gt;&#10;                    &lt;guid&gt;C83EC567FA3143A0983D95FB689308A6&lt;/guid&gt;&#10;                    &lt;answertext&gt;I do not know&lt;/answertext&gt;&#10;                    &lt;valuetype&gt;0&lt;/valuetype&gt;&#10;                &lt;/answer&gt;&#10;            &lt;/answers&gt;&#10;        &lt;/multichoice&gt;&#10;    &lt;/questions&gt;&#10;&lt;/questionlist&gt;"/>
  <p:tag name="RESULTS" val="We test a system 10 time for failures and find 0 failure: give a 95% confidence interval for the failure probability $$.[;crlf;]40[;]43[;]40[;]False[;]0[;][;crlf;]3.725[;]3[;]2.35571114528076[;]5.549375[;crlf;]9[;]0[;][0 ; 0]1[;][0 ; 0][;][;crlf;]9[;]0[;][0 ; 0.1]2[;][0 ; 0.1][;][;crlf;]5[;]0[;][0 ; 0.11]3[;][0 ; 0.11][;][;crlf;]0[;]0[;][0 ; 0.21]4[;][0 ; 0.21][;][;crlf;]5[;]0[;][0; 0.31]5[;][0; 0.31][;][;crlf;]2[;]0[;][0; 1]6[;][0; 1][;][;crlf;]10[;]0[;]I do not know7[;]I do not know[;]"/>
  <p:tag name="HASRESULTS" val="True"/>
  <p:tag name="LIVECHARTING" val="False"/>
  <p:tag name="AUTOOPENPOLL" val="True"/>
  <p:tag name="AUTOFORMATCHART" val="Tru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ZEROBASED" val="Fals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PREFERENCE" val="False"/>
  <p:tag name="DELIMITERS" val="3.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PREFERENCE" val="Fals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PREFERENCE" val="False"/>
  <p:tag name="TYPE" val="MultiChoiceSlide"/>
  <p:tag name="TPQUESTIONXML" val="﻿&lt;?xml version=&quot;1.0&quot; encoding=&quot;utf-8&quot;?&gt;&#10;&lt;questionlist&gt;&#10;    &lt;properties&gt;&#10;        &lt;guid&gt;6793844814954861BADE6973CE4F292F&lt;/guid&gt;&#10;        &lt;description /&gt;&#10;        &lt;date&gt;1/30/2015 11:55:20 AM&lt;/date&gt;&#10;    &lt;/properties&gt;&#10;    &lt;questionlisttemplate&gt;&#10;        &lt;correctvalue&gt;1&lt;/correctvalue&gt;&#10;        &lt;incorrectvalue&gt;0&lt;/incorrectvalue&gt;&#10;        &lt;questiontype&gt;1&lt;/questiontype&gt;&#10;        &lt;numberofchoices&gt;4&lt;/numberofchoices&gt;&#10;        &lt;bulletstyle&gt;2&lt;/bulletstyle&gt;&#10;        &lt;questionfont&gt;Verdana&lt;/questionfont&gt;&#10;        &lt;questionfontsize&gt;12&lt;/questionfontsize&gt;&#10;        &lt;answerfont&gt;Verdana&lt;/answerfont&gt;&#10;        &lt;answerfontsize&gt;12&lt;/answerfontsize&gt;&#10;        &lt;showresults&gt;True&lt;/showresults&gt;&#10;        &lt;countdowntime&gt;30&lt;/countdowntime&gt;&#10;        &lt;responsegrid&gt;0&lt;/responsegrid&gt;&#10;    &lt;/questionlisttemplate&gt;&#10;    &lt;questions&gt;&#10;        &lt;multichoice&gt;&#10;            &lt;guid&gt;BF027A03798F4FF9AC9002099A5238A2&lt;/guid&gt;&#10;            &lt;repollguid&gt;4711690DB61C4983B851CC14915E1622&lt;/repollguid&gt;&#10;            &lt;sourceid&gt;2123D3CB3A004E8CA404B26654F14BA7&lt;/sourceid&gt;&#10;            &lt;questiontext&gt;We test a system 10 time for failures and find 0 failure: give a 95% confidence interval for the failure probability $$.&lt;/questiontext&gt;&#10;            &lt;showresults&gt;True&lt;/showresults&gt;&#10;            &lt;responsegrid&gt;0&lt;/responsegrid&gt;&#10;            &lt;countdowntimer&gt;False&lt;/countdowntimer&gt;&#10;            &lt;countdowntime&gt;30&lt;/countdowntime&gt;&#10;            &lt;correctvalue&gt;1&lt;/correctvalue&gt;&#10;            &lt;incorrectvalue&gt;0&lt;/incorrectvalue&gt;&#10;            &lt;responselimit&gt;1&lt;/responselimit&gt;&#10;            &lt;bulletstyle&gt;2&lt;/bulletstyle&gt;&#10;            &lt;correctanswerindicator&gt;True&lt;/correctanswerindicator&gt;&#10;            &lt;answers&gt;&#10;                &lt;answer&gt;&#10;                    &lt;guid&gt;291D6DCCB55A4B09B183E7461C9F2B8B&lt;/guid&gt;&#10;                    &lt;answertext&gt;[0 ; 0]&lt;/answertext&gt;&#10;                    &lt;valuetype&gt;0&lt;/valuetype&gt;&#10;                &lt;/answer&gt;&#10;                &lt;answer&gt;&#10;                    &lt;guid&gt;C292B95E6FEE4C63A8BE90112C773EDD&lt;/guid&gt;&#10;                    &lt;answertext&gt;[0 ; 0.1]&lt;/answertext&gt;&#10;                    &lt;valuetype&gt;0&lt;/valuetype&gt;&#10;                &lt;/answer&gt;&#10;                &lt;answer&gt;&#10;                    &lt;guid&gt;9149D3CD74284B1AA5B68754331A7386&lt;/guid&gt;&#10;                    &lt;answertext&gt;[0 ; 0.11]&lt;/answertext&gt;&#10;                    &lt;valuetype&gt;0&lt;/valuetype&gt;&#10;                &lt;/answer&gt;&#10;                &lt;answer&gt;&#10;                    &lt;guid&gt;6B227ACEFD1247578E85117EC2334944&lt;/guid&gt;&#10;                    &lt;answertext&gt;[0 ; 0.21]&lt;/answertext&gt;&#10;                    &lt;valuetype&gt;0&lt;/valuetype&gt;&#10;                &lt;/answer&gt;&#10;                &lt;answer&gt;&#10;                    &lt;guid&gt;BB6E6FEDD02C4F908FC1C3B7118B6862&lt;/guid&gt;&#10;                    &lt;answertext&gt;[0; 0.31]&lt;/answertext&gt;&#10;                    &lt;valuetype&gt;0&lt;/valuetype&gt;&#10;                &lt;/answer&gt;&#10;                &lt;answer&gt;&#10;                    &lt;guid&gt;C937AE0BA5B34FD194ACF5FB23E5C50D&lt;/guid&gt;&#10;                    &lt;answertext&gt;[0; 1]&lt;/answertext&gt;&#10;                    &lt;valuetype&gt;0&lt;/valuetype&gt;&#10;                &lt;/answer&gt;&#10;                &lt;answer&gt;&#10;                    &lt;guid&gt;C83EC567FA3143A0983D95FB689308A6&lt;/guid&gt;&#10;                    &lt;answertext&gt;I do not know&lt;/answertext&gt;&#10;                    &lt;valuetype&gt;0&lt;/valuetype&gt;&#10;                &lt;/answer&gt;&#10;            &lt;/answers&gt;&#10;        &lt;/multichoice&gt;&#10;    &lt;/questions&gt;&#10;&lt;/questionlist&gt;"/>
  <p:tag name="RESULTS" val="We test a system 10 time for failures and find 0 failure: give a 95% confidence interval for the failure probability $$.[;crlf;]4[;]43[;]4[;]False[;]0[;][;crlf;]4.75[;]5[;]0.433012701892219[;]0.1875[;crlf;]0[;]0[;][0 ; 0]1[;][0 ; 0][;][;crlf;]0[;]0[;][0 ; 0.1]2[;][0 ; 0.1][;][;crlf;]0[;]0[;][0 ; 0.11]3[;][0 ; 0.11][;][;crlf;]1[;]0[;][0 ; 0.21]4[;][0 ; 0.21][;][;crlf;]3[;]0[;][0; 0.31]5[;][0; 0.31][;][;crlf;]0[;]0[;][0; 1]6[;][0; 1][;][;crlf;]0[;]0[;]I do not know7[;]I do not know[;]"/>
  <p:tag name="HASRESULTS" val="True"/>
  <p:tag name="LIVECHARTING" val="False"/>
  <p:tag name="AUTOOPENPOLL" val="True"/>
  <p:tag name="AUTOFORMATCHART" val="Tru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PREFERENCE" val="Fals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ZEROBASED" val="False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PREFERENCE" val="False"/>
  <p:tag name="DELIMITERS" val="3.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PREFERENCE" val="False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PREFERENCE" val="False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PREFERENCE" val="False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MultiChoiceSlide"/>
  <p:tag name="LIVECHARTING" val="False"/>
  <p:tag name="TPQUESTIONXML" val="﻿&lt;?xml version=&quot;1.0&quot; encoding=&quot;utf-8&quot;?&gt;&#10;&lt;questionlist&gt;&#10;    &lt;properties&gt;&#10;        &lt;guid&gt;DF1CE37F66764903B1297F1C511B5990&lt;/guid&gt;&#10;        &lt;description /&gt;&#10;        &lt;date&gt;1/30/2015 2:38:57 PM&lt;/date&gt;&#10;    &lt;/properties&gt;&#10;    &lt;questionlisttemplate&gt;&#10;        &lt;correctvalue&gt;1&lt;/correctvalue&gt;&#10;        &lt;incorrectvalue&gt;0&lt;/incorrectvalue&gt;&#10;        &lt;questiontype&gt;1&lt;/questiontype&gt;&#10;        &lt;numberofchoices&gt;4&lt;/numberofchoices&gt;&#10;        &lt;bulletstyle&gt;2&lt;/bulletstyle&gt;&#10;        &lt;questionfont&gt;Verdana&lt;/questionfont&gt;&#10;        &lt;questionfontsize&gt;12&lt;/questionfontsize&gt;&#10;        &lt;answerfont&gt;Verdana&lt;/answerfont&gt;&#10;        &lt;answerfontsize&gt;12&lt;/answerfontsize&gt;&#10;        &lt;showresults&gt;True&lt;/showresults&gt;&#10;        &lt;countdowntime&gt;30&lt;/countdowntime&gt;&#10;        &lt;responsegrid&gt;0&lt;/responsegrid&gt;&#10;    &lt;/questionlisttemplate&gt;&#10;    &lt;questions&gt;&#10;        &lt;multichoice&gt;&#10;            &lt;guid&gt;480CBA4F8DE04EEAB8C65DE5ABAF66AC&lt;/guid&gt;&#10;            &lt;repollguid&gt;CE03237B113A428EB1B437F1D592D725&lt;/repollguid&gt;&#10;            &lt;sourceid&gt;2700589E98CD4E9C927C28D9290A7103&lt;/sourceid&gt;&#10;            &lt;questiontext&gt;What is true when  $$ 1 ,… $$ $$  are independent ?&lt;/questiontext&gt;&#10;            &lt;showresults&gt;True&lt;/showresults&gt;&#10;            &lt;responsegrid&gt;0&lt;/responsegrid&gt;&#10;            &lt;countdowntimer&gt;False&lt;/countdowntimer&gt;&#10;            &lt;countdowntime&gt;30&lt;/countdowntime&gt;&#10;            &lt;correctvalue&gt;1&lt;/correctvalue&gt;&#10;            &lt;incorrectvalue&gt;0&lt;/incorrectvalue&gt;&#10;            &lt;responselimit&gt;1&lt;/responselimit&gt;&#10;            &lt;bulletstyle&gt;2&lt;/bulletstyle&gt;&#10;            &lt;correctanswerindicator&gt;True&lt;/correctanswerindicator&gt;&#10;            &lt;answers&gt;&#10;                &lt;answer&gt;&#10;                    &lt;guid&gt;3CB4B4C0CF7642D5BE2AFD0F3087A77C&lt;/guid&gt;&#10;                    &lt;answertext&gt;Observing   $$ 1  ,…,  $$ $$−1  gives no information about   $$ $$  &lt;/answertext&gt;&#10;                    &lt;valuetype&gt;0&lt;/valuetype&gt;&#10;                &lt;/answer&gt;&#10;                &lt;answer&gt;&#10;                    &lt;guid&gt;6FCFB58F79ED4D3AAF49E0FCEC0A7FAA&lt;/guid&gt;&#10;                    &lt;answertext&gt;Observing  $$ 1 ,…, $$ $$−1  gives no information about  $$ $$  when we know the distribution of  $$ $$  &lt;/answertext&gt;&#10;                    &lt;valuetype&gt;0&lt;/valuetype&gt;&#10;                &lt;/answer&gt;&#10;                &lt;answer&gt;&#10;                    &lt;guid&gt;51D1E837625B44C79C07573FB3A83628&lt;/guid&gt;&#10;                    &lt;answertext&gt;$$( $$ $$ = $$ $$ | $$ 1 = $$ 1 ,…, $$ $$−1 = $$ $$−1 ) is a function of  $$ $$  only&lt;/answertext&gt;&#10;                    &lt;valuetype&gt;0&lt;/valuetype&gt;&#10;                &lt;/answer&gt;&#10;                &lt;answer&gt;&#10;                    &lt;guid&gt;55808DED8F644F618EE4A64E4A4ECC1F&lt;/guid&gt;&#10;                    &lt;answertext&gt;A and B&lt;/answertext&gt;&#10;                    &lt;valuetype&gt;0&lt;/valuetype&gt;&#10;                &lt;/answer&gt;&#10;                &lt;answer&gt;&#10;                    &lt;guid&gt;03AFCC567D934D018F6A7BF97AA7621B&lt;/guid&gt;&#10;                    &lt;answertext&gt;A and C&lt;/answertext&gt;&#10;                    &lt;valuetype&gt;0&lt;/valuetype&gt;&#10;                &lt;/answer&gt;&#10;                &lt;answer&gt;&#10;                    &lt;guid&gt;1F0A8C2D7F6045B7929E0586CD433936&lt;/guid&gt;&#10;                    &lt;answertext&gt;B and C&lt;/answertext&gt;&#10;                    &lt;valuetype&gt;0&lt;/valuetype&gt;&#10;                &lt;/answer&gt;&#10;                &lt;answer&gt;&#10;                    &lt;guid&gt;9A29CB09EF774897B2AE74FAA8E47113&lt;/guid&gt;&#10;                    &lt;answertext&gt;All&lt;/answertext&gt;&#10;                    &lt;valuetype&gt;0&lt;/valuetype&gt;&#10;                &lt;/answer&gt;&#10;                &lt;answer&gt;&#10;                    &lt;guid&gt;D891D5F747D0467099E704783D90D694&lt;/guid&gt;&#10;                    &lt;answertext&gt;None&lt;/answertext&gt;&#10;                    &lt;valuetype&gt;0&lt;/valuetype&gt;&#10;                &lt;/answer&gt;&#10;                &lt;answer&gt;&#10;                    &lt;guid&gt;770F1D5CB9B8436CA90465D82C8094C0&lt;/guid&gt;&#10;                    &lt;answertext&gt;I don’t know&lt;/answertext&gt;&#10;                    &lt;valuetype&gt;0&lt;/valuetype&gt;&#10;                &lt;/answer&gt;&#10;            &lt;/answers&gt;&#10;        &lt;/multichoice&gt;&#10;    &lt;/questions&gt;&#10;&lt;/questionlist&gt;"/>
  <p:tag name="AUTOOPENPOLL" val="True"/>
  <p:tag name="AUTOFORMATCHART" val="True"/>
  <p:tag name="RESULTS" val="What is true when  $$ 1 ,… $$ $$  are independent ?[;crlf;]31[;]45[;]31[;]False[;]0[;][;crlf;]5.54838709677419[;]6[;]1.82877906878172[;]3.34443288241415[;crlf;]3[;]0[;]Observing   $$ 1  ,…,  $$ $$−1  gives no information about   $$ $$  1[;]Observing   $$ 1  ,…,  $$ $$−1  gives no information about   $$ $$  [;][;crlf;]0[;]0[;]Observing  $$ 1 ,…, $$ $$−1  gives no information about  $$ $$  when we know the distribution of  $$ $$  2[;]Observing  $$ 1 ,…, $$ $$−1  gives no information about  $$ $$  when we know the distribution of  $$ $$  [;][;crlf;]0[;]0[;]$$( $$ $$ = $$ $$ | $$ 1 = $$ 1 ,…, $$ $$−1 = $$ $$−1 ) is a function of  $$ $$  only3[;]$$( $$ $$ = $$ $$ | $$ 1 = $$ 1 ,…, $$ $$−1 = $$ $$−1 ) is a function of  $$ $$  only[;][;crlf;]2[;]0[;]A and B4[;]A and B[;][;crlf;]8[;]0[;]A and C5[;]A and C[;][;crlf;]8[;]0[;]B and C6[;]B and C[;][;crlf;]7[;]0[;]All7[;]All[;][;crlf;]3[;]0[;]None8[;]None[;][;crlf;]0[;]0[;]I don’t know9[;]I don’t know[;]"/>
  <p:tag name="HASRESULTS" val="True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ZEROBASED" val="False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PREFERENCE" val="False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PREFERENCE" val="False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PREFERENCE" val="Fals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PREFERENCE" val="False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PREFERENCE" val="False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PREFERENCE" val="False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MultiChoiceSlide"/>
  <p:tag name="LIVECHARTING" val="False"/>
  <p:tag name="TPQUESTIONXML" val="﻿&lt;?xml version=&quot;1.0&quot; encoding=&quot;utf-8&quot;?&gt;&#10;&lt;questionlist&gt;&#10;    &lt;properties&gt;&#10;        &lt;guid&gt;0847F5F9EE0E4426B3A6DCC64F4F14CC&lt;/guid&gt;&#10;        &lt;description /&gt;&#10;        &lt;date&gt;1/30/2015 3:05:37 PM&lt;/date&gt;&#10;    &lt;/properties&gt;&#10;    &lt;questionlisttemplate&gt;&#10;        &lt;correctvalue&gt;1&lt;/correctvalue&gt;&#10;        &lt;incorrectvalue&gt;0&lt;/incorrectvalue&gt;&#10;        &lt;questiontype&gt;1&lt;/questiontype&gt;&#10;        &lt;numberofchoices&gt;4&lt;/numberofchoices&gt;&#10;        &lt;bulletstyle&gt;2&lt;/bulletstyle&gt;&#10;        &lt;questionfont&gt;Verdana&lt;/questionfont&gt;&#10;        &lt;questionfontsize&gt;12&lt;/questionfontsize&gt;&#10;        &lt;answerfont&gt;Verdana&lt;/answerfont&gt;&#10;        &lt;answerfontsize&gt;12&lt;/answerfontsize&gt;&#10;        &lt;showresults&gt;True&lt;/showresults&gt;&#10;        &lt;countdowntime&gt;30&lt;/countdowntime&gt;&#10;        &lt;responsegrid&gt;0&lt;/responsegrid&gt;&#10;    &lt;/questionlisttemplate&gt;&#10;    &lt;questions&gt;&#10;        &lt;multichoice&gt;&#10;            &lt;guid&gt;26EF17E6B56147038145DF25AAFCA813&lt;/guid&gt;&#10;            &lt;repollguid&gt;0E2C1686BE8843EB9484D5EFB64FBF7B&lt;/repollguid&gt;&#10;            &lt;sourceid&gt;EB8892D9BE62468B8D28D4D139DAE9CF&lt;/sourceid&gt;&#10;            &lt;questiontext&gt;Which one is a “valid” prediction interval ?&lt;/questiontext&gt;&#10;            &lt;showresults&gt;True&lt;/showresults&gt;&#10;            &lt;responsegrid&gt;0&lt;/responsegrid&gt;&#10;            &lt;countdowntimer&gt;False&lt;/countdowntimer&gt;&#10;            &lt;countdowntime&gt;30&lt;/countdowntime&gt;&#10;            &lt;correctvalue&gt;1&lt;/correctvalue&gt;&#10;            &lt;incorrectvalue&gt;0&lt;/incorrectvalue&gt;&#10;            &lt;responselimit&gt;1&lt;/responselimit&gt;&#10;            &lt;bulletstyle&gt;2&lt;/bulletstyle&gt;&#10;            &lt;correctanswerindicator&gt;True&lt;/correctanswerindicator&gt;&#10;            &lt;answers&gt;&#10;                &lt;answer&gt;&#10;                    &lt;guid&gt;FEC587D068E5483E9FB79818A46A3612&lt;/guid&gt;&#10;                    &lt;answertext&gt;The left one &lt;/answertext&gt;&#10;                    &lt;valuetype&gt;0&lt;/valuetype&gt;&#10;                &lt;/answer&gt;&#10;                &lt;answer&gt;&#10;                    &lt;guid&gt;3AE081721CCD4494B8F509A73774C681&lt;/guid&gt;&#10;                    &lt;answertext&gt;The middle one &lt;/answertext&gt;&#10;                    &lt;valuetype&gt;0&lt;/valuetype&gt;&#10;                &lt;/answer&gt;&#10;                &lt;answer&gt;&#10;                    &lt;guid&gt;51CD96F786004B1183C28ED28ED5EE51&lt;/guid&gt;&#10;                    &lt;answertext&gt;Both &lt;/answertext&gt;&#10;                    &lt;valuetype&gt;0&lt;/valuetype&gt;&#10;                &lt;/answer&gt;&#10;                &lt;answer&gt;&#10;                    &lt;guid&gt;C3D51984F2A443898280D93AB204EBD7&lt;/guid&gt;&#10;                    &lt;answertext&gt;I don’t know&lt;/answertext&gt;&#10;                    &lt;valuetype&gt;0&lt;/valuetype&gt;&#10;                &lt;/answer&gt;&#10;            &lt;/answers&gt;&#10;        &lt;/multichoice&gt;&#10;    &lt;/questions&gt;&#10;&lt;/questionlist&gt;"/>
  <p:tag name="AUTOOPENPOLL" val="True"/>
  <p:tag name="AUTOFORMATCHART" val="True"/>
  <p:tag name="RESULTS" val="Which one is a “valid” prediction interval ?[;crlf;]30[;]45[;]30[;]False[;]0[;][;crlf;]1.5[;]1[;]0.921954445729289[;]0.85[;crlf;]22[;]0[;]The left one1[;]The left one[;][;crlf;]3[;]0[;]The middle one2[;]The middle one[;][;crlf;]3[;]0[;]Both3[;]Both[;][;crlf;]2[;]0[;]I don’t know4[;]I don’t know[;]"/>
  <p:tag name="HASRESULTS" val="True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ZEROBASED" val="False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PREFERENCE" val="False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PREFERENCE" val="False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MultiChoiceSlide"/>
  <p:tag name="LIVECHARTING" val="False"/>
  <p:tag name="TPQUESTIONXML" val="﻿&lt;?xml version=&quot;1.0&quot; encoding=&quot;utf-8&quot;?&gt;&#10;&lt;questionlist&gt;&#10;    &lt;properties&gt;&#10;        &lt;guid&gt;A96E37412FD841899BB934C778214A36&lt;/guid&gt;&#10;        &lt;description /&gt;&#10;        &lt;date&gt;1/30/2015 3:24:41 PM&lt;/date&gt;&#10;    &lt;/properties&gt;&#10;    &lt;questionlisttemplate&gt;&#10;        &lt;correctvalue&gt;1&lt;/correctvalue&gt;&#10;        &lt;incorrectvalue&gt;0&lt;/incorrectvalue&gt;&#10;        &lt;questiontype&gt;1&lt;/questiontype&gt;&#10;        &lt;numberofchoices&gt;4&lt;/numberofchoices&gt;&#10;        &lt;bulletstyle&gt;2&lt;/bulletstyle&gt;&#10;        &lt;questionfont&gt;Verdana&lt;/questionfont&gt;&#10;        &lt;questionfontsize&gt;12&lt;/questionfontsize&gt;&#10;        &lt;answerfont&gt;Verdana&lt;/answerfont&gt;&#10;        &lt;answerfontsize&gt;12&lt;/answerfontsize&gt;&#10;        &lt;showresults&gt;True&lt;/showresults&gt;&#10;        &lt;countdowntime&gt;30&lt;/countdowntime&gt;&#10;        &lt;responsegrid&gt;0&lt;/responsegrid&gt;&#10;    &lt;/questionlisttemplate&gt;&#10;    &lt;questions&gt;&#10;        &lt;multichoice&gt;&#10;            &lt;guid&gt;0E47D336A9534DB487949F8DF4970840&lt;/guid&gt;&#10;            &lt;repollguid&gt;470C81250D1640DD8156F4FF20811D10&lt;/repollguid&gt;&#10;            &lt;sourceid&gt;5F97B6180D1946BBBD2DEC51AC20B8B9&lt;/sourceid&gt;&#10;            &lt;questiontext&gt;How is the prediction interval  $$,$$ computed when re-scaling ?&lt;/questiontext&gt;&#10;            &lt;showresults&gt;True&lt;/showresults&gt;&#10;            &lt;responsegrid&gt;0&lt;/responsegrid&gt;&#10;            &lt;countdowntimer&gt;False&lt;/countdowntimer&gt;&#10;            &lt;countdowntime&gt;30&lt;/countdowntime&gt;&#10;            &lt;correctvalue&gt;1&lt;/correctvalue&gt;&#10;            &lt;incorrectvalue&gt;0&lt;/incorrectvalue&gt;&#10;            &lt;responselimit&gt;1&lt;/responselimit&gt;&#10;            &lt;bulletstyle&gt;2&lt;/bulletstyle&gt;&#10;            &lt;correctanswerindicator&gt;True&lt;/correctanswerindicator&gt;&#10;            &lt;answers&gt;&#10;                &lt;answer&gt;&#10;                    &lt;guid&gt;E0E44150B2D740E0B8998FAE3E9BAF0A&lt;/guid&gt;&#10;                    &lt;answertext&gt;$$=$$−1.96 $$,  $$=$$+1.96 $$,$$ is the mean, $$ is the std-deviation of the log of the data&lt;/answertext&gt;&#10;                    &lt;valuetype&gt;0&lt;/valuetype&gt;&#10;                &lt;/answer&gt;&#10;                &lt;answer&gt;&#10;                    &lt;guid&gt;C4A64F7F123146C9BF75230F5AFAA802&lt;/guid&gt;&#10;                    &lt;answertext&gt;$$= $$ $$ , $$= $$ $$  with $$=$$−1.96 $$, $$=$$+1.96 $$,$$ is the mean, $$ is the std-deviation of the data&lt;/answertext&gt;&#10;                    &lt;valuetype&gt;0&lt;/valuetype&gt;&#10;                &lt;/answer&gt;&#10;                &lt;answer&gt;&#10;                    &lt;guid&gt;9BB7D46F50B7492DADC1ADAA96A06076&lt;/guid&gt;&#10;                    &lt;answertext&gt;$$= $$ $$ , $$= $$ $$  with$$=$$−1.96 $$, $$=$$+1.96 $$,$$ is the mean, $$ is the std-deviation of the log of the data&lt;/answertext&gt;&#10;                    &lt;valuetype&gt;0&lt;/valuetype&gt;&#10;                &lt;/answer&gt;&#10;                &lt;answer&gt;&#10;                    &lt;guid&gt;9EF52D514A6C4F65A58AAFCCC0DE55FF&lt;/guid&gt;&#10;                    &lt;answertext&gt;None of these&lt;/answertext&gt;&#10;                    &lt;valuetype&gt;0&lt;/valuetype&gt;&#10;                &lt;/answer&gt;&#10;                &lt;answer&gt;&#10;                    &lt;guid&gt;3D8C1FD596F64BF49BD4457797B90513&lt;/guid&gt;&#10;                    &lt;answertext&gt;I don’t know&lt;/answertext&gt;&#10;                    &lt;valuetype&gt;0&lt;/valuetype&gt;&#10;                &lt;/answer&gt;&#10;            &lt;/answers&gt;&#10;        &lt;/multichoice&gt;&#10;    &lt;/questions&gt;&#10;&lt;/questionlist&gt;"/>
  <p:tag name="AUTOOPENPOLL" val="True"/>
  <p:tag name="AUTOFORMATCHART" val="True"/>
  <p:tag name="RESULTS" val="How is the prediction interval  $$,$$ computed when re-scaling ?[;crlf;]27[;]45[;]27[;]False[;]0[;][;crlf;]2.81481481481481[;]3[;]0.771580246518506[;]0.595336076817558[;crlf;]2[;]0[;]$$=$$−1.96 $$,  $$=$$+1.96 $$,$$ is the mean, $$ is the std-deviation of the log of the data1[;]$$=$$−1.96 $$,  $$=$$+1.96 $$,$$ is the mean, $$ is the std-deviation of the log of the data[;][;crlf;]4[;]0[;]$$= $$ $$ , $$= $$ $$  with $$=$$−1.96 $$, $$=$$+1.96 $$,$$ is the mean, $$ is the std-deviation of the data2[;]$$= $$ $$ , $$= $$ $$  with $$=$$−1.96 $$, $$=$$+1.96 $$,$$ is the mean, $$ is the std-deviation of the data[;][;crlf;]19[;]0[;]$$= $$ $$ , $$= $$ $$  with$$=$$−1.96 $$, $$=$$+1.96 $$,$$ is the mean, $$ is the std-deviation of the log of the data3[;]$$= $$ $$ , $$= $$ $$  with$$=$$−1.96 $$, $$=$$+1.96 $$,$$ is the mean, $$ is the std-deviation of the log of the data[;][;crlf;]1[;]0[;]None of these4[;]None of these[;][;crlf;]1[;]0[;]I don’t know5[;]I don’t know[;]"/>
  <p:tag name="HASRESULTS" val="True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ZEROBASED" val="False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PREFERENCE" val="False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PREFERENCE" val="Fals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PREFERENCE" val="False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LIMITERS" val="3.1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PREFERENCE" val="False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PREFERENCE" val="False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PREFERENCE" val="False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PREFERENCE" val="False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PREFERENCE" val="False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MultiChoiceSlide"/>
  <p:tag name="TPQUESTIONXML" val="﻿&lt;?xml version=&quot;1.0&quot; encoding=&quot;utf-8&quot;?&gt;&#10;&lt;questionlist&gt;&#10;    &lt;properties&gt;&#10;        &lt;guid&gt;3290CB52B665433DAFE9CD5E0C673832&lt;/guid&gt;&#10;        &lt;description /&gt;&#10;        &lt;date&gt;1/30/2015 3:59:09 PM&lt;/date&gt;&#10;    &lt;/properties&gt;&#10;    &lt;questionlisttemplate&gt;&#10;        &lt;correctvalue&gt;1&lt;/correctvalue&gt;&#10;        &lt;incorrectvalue&gt;0&lt;/incorrectvalue&gt;&#10;        &lt;questiontype&gt;1&lt;/questiontype&gt;&#10;        &lt;numberofchoices&gt;4&lt;/numberofchoices&gt;&#10;        &lt;bulletstyle&gt;2&lt;/bulletstyle&gt;&#10;        &lt;questionfont&gt;Verdana&lt;/questionfont&gt;&#10;        &lt;questionfontsize&gt;12&lt;/questionfontsize&gt;&#10;        &lt;answerfont&gt;Verdana&lt;/answerfont&gt;&#10;        &lt;answerfontsize&gt;12&lt;/answerfontsize&gt;&#10;        &lt;showresults&gt;True&lt;/showresults&gt;&#10;        &lt;countdowntime&gt;30&lt;/countdowntime&gt;&#10;        &lt;responsegrid&gt;0&lt;/responsegrid&gt;&#10;    &lt;/questionlisttemplate&gt;&#10;    &lt;questions&gt;&#10;        &lt;multichoice&gt;&#10;            &lt;guid&gt;2EBE170DACCF4949B4208AE983767E2D&lt;/guid&gt;&#10;            &lt;repollguid&gt;F788B96CEB264D76B0B50A5AF2FC2E78&lt;/repollguid&gt;&#10;            &lt;sourceid&gt;5039186B4E4B405FBA55E82D5ACC0058&lt;/sourceid&gt;&#10;            &lt;questiontext&gt;Since methods based on mean and standard deviation are less robust, why are they used at all ?&lt;/questiontext&gt;&#10;            &lt;showresults&gt;True&lt;/showresults&gt;&#10;            &lt;responsegrid&gt;0&lt;/responsegrid&gt;&#10;            &lt;countdowntimer&gt;False&lt;/countdowntimer&gt;&#10;            &lt;countdowntime&gt;30&lt;/countdowntime&gt;&#10;            &lt;correctvalue&gt;1&lt;/correctvalue&gt;&#10;            &lt;incorrectvalue&gt;0&lt;/incorrectvalue&gt;&#10;            &lt;responselimit&gt;1&lt;/responselimit&gt;&#10;            &lt;bulletstyle&gt;2&lt;/bulletstyle&gt;&#10;            &lt;correctanswerindicator&gt;True&lt;/correctanswerindicator&gt;&#10;            &lt;answers&gt;&#10;                &lt;answer&gt;&#10;                    &lt;guid&gt;BE302AFF179A4238A5647D473C3AB381&lt;/guid&gt;&#10;                    &lt;answertext&gt;By intellectual laziness &lt;/answertext&gt;&#10;                    &lt;valuetype&gt;0&lt;/valuetype&gt;&#10;                &lt;/answer&gt;&#10;                &lt;answer&gt;&#10;                    &lt;guid&gt;0306FB730ED244F2AC6078ADB2050D79&lt;/guid&gt;&#10;                    &lt;answertext&gt;Because they are easier to compute &lt;/answertext&gt;&#10;                    &lt;valuetype&gt;0&lt;/valuetype&gt;&#10;                &lt;/answer&gt;&#10;                &lt;answer&gt;&#10;                    &lt;guid&gt;E056D780013D4EFF88546620AE675136&lt;/guid&gt;&#10;                    &lt;answertext&gt;They are more compact &lt;/answertext&gt;&#10;                    &lt;valuetype&gt;0&lt;/valuetype&gt;&#10;                &lt;/answer&gt;&#10;                &lt;answer&gt;&#10;                    &lt;guid&gt;C08E1EAB3E9C4C76AC2453122AC99909&lt;/guid&gt;&#10;                    &lt;answertext&gt;I don’t know&lt;/answertext&gt;&#10;                    &lt;valuetype&gt;0&lt;/valuetype&gt;&#10;                &lt;/answer&gt;&#10;            &lt;/answers&gt;&#10;        &lt;/multichoice&gt;&#10;    &lt;/questions&gt;&#10;&lt;/questionlist&gt;"/>
  <p:tag name="LIVECHARTING" val="False"/>
  <p:tag name="AUTOOPENPOLL" val="True"/>
  <p:tag name="AUTOFORMATCHART" val="True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ZEROBASED" val="False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PREFERENCE" val="False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PREFERENCE" val="Fals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PREFERENCE" val="Fals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PREFERENCE" val="Fals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MultiChoiceSlide"/>
  <p:tag name="RESULTS" val="Which are correct interpretations of standard deviation ? ($$= mean, $$= standard deviation)[;crlf;]28[;]32[;]28[;]False[;]0[;][;crlf;]2,78571428571429[;]3[;]1,11346123343714[;]1,23979591836735[;crlf;]5[;]0[;]With 95% probability, a new data sample lies in the interval $$±1.96$$1[;]With 95% probability, a new data sample lies in the interval $$±1.96$$[;][;crlf;]4[;]0[;]With 99.9% probability, a new data sample lies in the interval $$±3.30$$2[;]With 99.9% probability, a new data sample lies in the interval $$±3.30$$[;][;crlf;]13[;]0[;]1 and 23[;]1 and 2[;][;crlf;]4[;]0[;]None4[;]None[;][;crlf;]2[;]0[;]I don’t know5[;]I don’t know[;]"/>
  <p:tag name="HASRESULTS" val="True"/>
  <p:tag name="TPQUESTIONXML" val="﻿&lt;?xml version=&quot;1.0&quot; encoding=&quot;utf-8&quot;?&gt;&#10;&lt;questionlist&gt;&#10;    &lt;properties&gt;&#10;        &lt;guid&gt;BEDA0A13387B4381AADE6590B5D93F2C&lt;/guid&gt;&#10;        &lt;description /&gt;&#10;        &lt;date&gt;1/30/2015 2:02:03 PM&lt;/date&gt;&#10;    &lt;/properties&gt;&#10;    &lt;questionlisttemplate&gt;&#10;        &lt;correctvalue&gt;1&lt;/correctvalue&gt;&#10;        &lt;incorrectvalue&gt;0&lt;/incorrectvalue&gt;&#10;        &lt;questiontype&gt;1&lt;/questiontype&gt;&#10;        &lt;numberofchoices&gt;4&lt;/numberofchoices&gt;&#10;        &lt;bulletstyle&gt;2&lt;/bulletstyle&gt;&#10;        &lt;questionfont&gt;Verdana&lt;/questionfont&gt;&#10;        &lt;questionfontsize&gt;12&lt;/questionfontsize&gt;&#10;        &lt;answerfont&gt;Verdana&lt;/answerfont&gt;&#10;        &lt;answerfontsize&gt;12&lt;/answerfontsize&gt;&#10;        &lt;showresults&gt;True&lt;/showresults&gt;&#10;        &lt;countdowntime&gt;30&lt;/countdowntime&gt;&#10;        &lt;responsegrid&gt;0&lt;/responsegrid&gt;&#10;    &lt;/questionlisttemplate&gt;&#10;    &lt;questions&gt;&#10;        &lt;multichoice&gt;&#10;            &lt;guid&gt;2237E91772D74C81B735CF2A53564E61&lt;/guid&gt;&#10;            &lt;repollguid&gt;1E2E81A4877B4EFFA15CAFF3EE7DB4B4&lt;/repollguid&gt;&#10;            &lt;sourceid&gt;A8E5D678AC1F454D8D3498040EAD2325&lt;/sourceid&gt;&#10;            &lt;questiontext&gt;Which are correct interpretations of standard deviation ? ($$= mean, $$= standard deviation)&lt;/questiontext&gt;&#10;            &lt;showresults&gt;True&lt;/showresults&gt;&#10;            &lt;responsegrid&gt;0&lt;/responsegrid&gt;&#10;            &lt;countdowntimer&gt;False&lt;/countdowntimer&gt;&#10;            &lt;countdowntime&gt;30&lt;/countdowntime&gt;&#10;            &lt;correctvalue&gt;1&lt;/correctvalue&gt;&#10;            &lt;incorrectvalue&gt;0&lt;/incorrectvalue&gt;&#10;            &lt;responselimit&gt;1&lt;/responselimit&gt;&#10;            &lt;bulletstyle&gt;2&lt;/bulletstyle&gt;&#10;            &lt;correctanswerindicator&gt;True&lt;/correctanswerindicator&gt;&#10;            &lt;answers&gt;&#10;                &lt;answer&gt;&#10;                    &lt;guid&gt;55838DA6E74C41EEBCE4AA4705208BB2&lt;/guid&gt;&#10;                    &lt;answertext&gt;With 95% probability, a new data sample lies in the interval $$±1.96$$&lt;/answertext&gt;&#10;                    &lt;valuetype&gt;0&lt;/valuetype&gt;&#10;                &lt;/answer&gt;&#10;                &lt;answer&gt;&#10;                    &lt;guid&gt;51D7FA78CFD44416B6035652BF4C1507&lt;/guid&gt;&#10;                    &lt;answertext&gt;With 99.9% probability, a new data sample lies in the interval $$±3.30$$&lt;/answertext&gt;&#10;                    &lt;valuetype&gt;0&lt;/valuetype&gt;&#10;                &lt;/answer&gt;&#10;                &lt;answer&gt;&#10;                    &lt;guid&gt;92FDF51944524124B74C692F91730841&lt;/guid&gt;&#10;                    &lt;answertext&gt;1 and 2&lt;/answertext&gt;&#10;                    &lt;valuetype&gt;0&lt;/valuetype&gt;&#10;                &lt;/answer&gt;&#10;                &lt;answer&gt;&#10;                    &lt;guid&gt;614E917BD4C643B8B17BD1615F175B1C&lt;/guid&gt;&#10;                    &lt;answertext&gt;None&lt;/answertext&gt;&#10;                    &lt;valuetype&gt;0&lt;/valuetype&gt;&#10;                &lt;/answer&gt;&#10;                &lt;answer&gt;&#10;                    &lt;guid&gt;828005B0643941F5857C416E8E564FC8&lt;/guid&gt;&#10;                    &lt;answertext&gt;I don’t know&lt;/answertext&gt;&#10;                    &lt;valuetype&gt;0&lt;/valuetype&gt;&#10;                &lt;/answer&gt;&#10;            &lt;/answers&gt;&#10;        &lt;/multichoice&gt;&#10;    &lt;/questions&gt;&#10;&lt;/questionlist&gt;"/>
  <p:tag name="LIVECHARTING" val="False"/>
  <p:tag name="AUTOOPENPOLL" val="True"/>
  <p:tag name="AUTOFORMATCHART" val="Tru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ZEROBASED" val="False"/>
</p:tagLst>
</file>

<file path=ppt/theme/theme1.xml><?xml version="1.0" encoding="utf-8"?>
<a:theme xmlns:a="http://schemas.openxmlformats.org/drawingml/2006/main" name="tcp">
  <a:themeElements>
    <a:clrScheme name="tcp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tcp">
      <a:majorFont>
        <a:latin typeface="Calibri"/>
        <a:ea typeface=""/>
        <a:cs typeface=""/>
      </a:majorFont>
      <a:minorFont>
        <a:latin typeface="Cambr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38100" cap="flat" cmpd="sng" algn="ctr">
          <a:solidFill>
            <a:schemeClr val="bg2">
              <a:lumMod val="75000"/>
            </a:schemeClr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rtlCol="0" anchor="t" anchorCtr="0" compatLnSpc="1">
        <a:prstTxWarp prst="textNoShape">
          <a:avLst/>
        </a:prstTxWarp>
        <a:spAutoFit/>
      </a:bodyPr>
      <a:lstStyle>
        <a:defPPr marL="0" marR="0" indent="0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800" b="0" i="0" u="none" strike="noStrike" cap="none" normalizeH="0" baseline="0" dirty="0" smtClean="0">
            <a:ln>
              <a:noFill/>
            </a:ln>
            <a:solidFill>
              <a:schemeClr val="tx1"/>
            </a:solidFill>
            <a:effectLst/>
            <a:latin typeface="+mj-lt"/>
          </a:defRPr>
        </a:defPPr>
      </a:lstStyle>
    </a:spDef>
    <a:lnDef>
      <a:spPr bwMode="auto">
        <a:noFill/>
        <a:ln w="38100" cap="flat" cmpd="sng" algn="ctr">
          <a:solidFill>
            <a:schemeClr val="bg2">
              <a:lumMod val="75000"/>
            </a:schemeClr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</a:spPr>
      <a:bodyPr wrap="none" rtlCol="0">
        <a:spAutoFit/>
      </a:bodyPr>
      <a:lstStyle>
        <a:defPPr>
          <a:defRPr sz="1800" dirty="0" smtClean="0">
            <a:latin typeface="+mj-lt"/>
          </a:defRPr>
        </a:defPPr>
      </a:lstStyle>
    </a:txDef>
  </a:objectDefaults>
  <a:extraClrSchemeLst>
    <a:extraClrScheme>
      <a:clrScheme name="tcp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cp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cp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cp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cp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cp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cp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cp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cp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cp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cp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cp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metho</Template>
  <TotalTime>21328</TotalTime>
  <Words>3580</Words>
  <Application>Microsoft Office PowerPoint</Application>
  <PresentationFormat>Widescreen</PresentationFormat>
  <Paragraphs>525</Paragraphs>
  <Slides>69</Slides>
  <Notes>38</Notes>
  <HiddenSlides>9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8" baseType="lpstr">
      <vt:lpstr>Cambria</vt:lpstr>
      <vt:lpstr>Symbol</vt:lpstr>
      <vt:lpstr>Calibri Light</vt:lpstr>
      <vt:lpstr>Times New Roman</vt:lpstr>
      <vt:lpstr>Calibri</vt:lpstr>
      <vt:lpstr>Arial</vt:lpstr>
      <vt:lpstr>Cambria Math</vt:lpstr>
      <vt:lpstr>Wingdings</vt:lpstr>
      <vt:lpstr>tcp</vt:lpstr>
      <vt:lpstr>Summarizing Performance Data Confidence Intervals</vt:lpstr>
      <vt:lpstr>PowerPoint Presentation</vt:lpstr>
      <vt:lpstr>1  Summarizing Performance Data</vt:lpstr>
      <vt:lpstr>Histogram is one answer</vt:lpstr>
      <vt:lpstr>ECDF allow easy comparison</vt:lpstr>
      <vt:lpstr>Summarized Measures</vt:lpstr>
      <vt:lpstr>Which are correct interpretations of standard deviation ? (m= mean, s= standard deviation)</vt:lpstr>
      <vt:lpstr>Solution</vt:lpstr>
      <vt:lpstr>Example</vt:lpstr>
      <vt:lpstr>Other summarizations commonly used: Fairness indices</vt:lpstr>
      <vt:lpstr>2. Confidence Interval</vt:lpstr>
      <vt:lpstr>PowerPoint Presentation</vt:lpstr>
      <vt:lpstr>Confidence Intervals for Mean of Difference</vt:lpstr>
      <vt:lpstr>How are Confidence Intervals computed ?</vt:lpstr>
      <vt:lpstr>What is a confidence interval, really ?</vt:lpstr>
      <vt:lpstr>The formula for CI for median</vt:lpstr>
      <vt:lpstr>Using the formula ( level 95% )</vt:lpstr>
      <vt:lpstr>Example n =100, confidence interval for median</vt:lpstr>
      <vt:lpstr>Idea of the proof of Theorem 2.1 </vt:lpstr>
      <vt:lpstr>Idea of the proof of Theorem 2.1 </vt:lpstr>
      <vt:lpstr>Idea of the proof of Theorem 2.1 </vt:lpstr>
      <vt:lpstr>Idea of the proof of Theorem 2.1 </vt:lpstr>
      <vt:lpstr>Idea of the proof of Theorem 2.1 </vt:lpstr>
      <vt:lpstr>Idea of the proof of Theorem 2.1 </vt:lpstr>
      <vt:lpstr>Confidence Interval for Mean </vt:lpstr>
      <vt:lpstr>Computing a confidence interval for the mean</vt:lpstr>
      <vt:lpstr>CI for mean, asymptotic case</vt:lpstr>
      <vt:lpstr>Example</vt:lpstr>
      <vt:lpstr>Idea of Proof</vt:lpstr>
      <vt:lpstr>CI for Mean, Normal Case</vt:lpstr>
      <vt:lpstr>Example with n=100</vt:lpstr>
      <vt:lpstr>Tables in  [Weber-Tables]</vt:lpstr>
      <vt:lpstr>We test a system 10’000 times for failures and find 200 failures: give a 95% confidence interval for the failure probability p.</vt:lpstr>
      <vt:lpstr>We test a system 10 times for failures and find 0 failure: give a 95% confidence interval for the failure probability p.</vt:lpstr>
      <vt:lpstr>Confidence Interval for Success Probability</vt:lpstr>
      <vt:lpstr>PowerPoint Presentation</vt:lpstr>
      <vt:lpstr>PowerPoint Presentation</vt:lpstr>
      <vt:lpstr>We test a system 10 times for failures and find 0 failure: give a 95% confidence interval for the failure probability p.</vt:lpstr>
      <vt:lpstr>Solution</vt:lpstr>
      <vt:lpstr>We test a system 10’000 times for failures and find 200 failures: give a 95% confidence interval for the failure probability p.</vt:lpstr>
      <vt:lpstr>Take Home Message</vt:lpstr>
      <vt:lpstr>3. The Independence Assumption</vt:lpstr>
      <vt:lpstr>What happens if data is not iid ?</vt:lpstr>
      <vt:lpstr>What is true when X_1,…X_n are independent ?</vt:lpstr>
      <vt:lpstr>Solution</vt:lpstr>
      <vt:lpstr>4. Prediction Interval</vt:lpstr>
      <vt:lpstr>Prediction Interval based on Order Statistic</vt:lpstr>
      <vt:lpstr>Prediction Interval for small n</vt:lpstr>
      <vt:lpstr>Prediction Interval based on Mean</vt:lpstr>
      <vt:lpstr>Prediction Intervals for File Transfer Times</vt:lpstr>
      <vt:lpstr>Which one is a “valid” prediction interval ?</vt:lpstr>
      <vt:lpstr>Solution</vt:lpstr>
      <vt:lpstr>Re-Scaling</vt:lpstr>
      <vt:lpstr>Prediction Intervals for File Transfer Times</vt:lpstr>
      <vt:lpstr>How is the prediction interval [U,V]computed when re-scaling ?</vt:lpstr>
      <vt:lpstr>PowerPoint Presentation</vt:lpstr>
      <vt:lpstr>QQplot is common tool for verifying normal assumption</vt:lpstr>
      <vt:lpstr>QQPlots of File Transfer Times</vt:lpstr>
      <vt:lpstr>Prediction Interval  versus Confidence Interval</vt:lpstr>
      <vt:lpstr>5. Which Summarization to Use ?</vt:lpstr>
      <vt:lpstr>A Distribution with Infinite Variance</vt:lpstr>
      <vt:lpstr>Outlier in File Transfer Time</vt:lpstr>
      <vt:lpstr>Outlier in File Transfer Time</vt:lpstr>
      <vt:lpstr>Robustness of Conf/Prediction Intervals</vt:lpstr>
      <vt:lpstr>Robustness</vt:lpstr>
      <vt:lpstr>Since methods based on mean and standard deviation are less robust, why are they used at all ?</vt:lpstr>
      <vt:lpstr>Solution</vt:lpstr>
      <vt:lpstr>Take-Home Message</vt:lpstr>
      <vt:lpstr>Today</vt:lpstr>
    </vt:vector>
  </TitlesOfParts>
  <Company>ICSIL - I&amp;C - EPFL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leboudec</dc:creator>
  <cp:lastModifiedBy>Jean-Yves Le Boudec</cp:lastModifiedBy>
  <cp:revision>1546</cp:revision>
  <cp:lastPrinted>2021-02-24T13:03:30Z</cp:lastPrinted>
  <dcterms:created xsi:type="dcterms:W3CDTF">2003-09-11T07:59:00Z</dcterms:created>
  <dcterms:modified xsi:type="dcterms:W3CDTF">2021-03-02T13:48:15Z</dcterms:modified>
</cp:coreProperties>
</file>